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65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58" r:id="rId14"/>
    <p:sldId id="264" r:id="rId15"/>
    <p:sldId id="265" r:id="rId16"/>
    <p:sldId id="268" r:id="rId17"/>
    <p:sldId id="269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427" r:id="rId29"/>
    <p:sldId id="335" r:id="rId30"/>
    <p:sldId id="337" r:id="rId31"/>
    <p:sldId id="376" r:id="rId32"/>
    <p:sldId id="336" r:id="rId33"/>
    <p:sldId id="338" r:id="rId34"/>
    <p:sldId id="339" r:id="rId35"/>
    <p:sldId id="360" r:id="rId36"/>
    <p:sldId id="280" r:id="rId37"/>
    <p:sldId id="298" r:id="rId38"/>
    <p:sldId id="299" r:id="rId39"/>
    <p:sldId id="300" r:id="rId40"/>
    <p:sldId id="406" r:id="rId41"/>
    <p:sldId id="407" r:id="rId42"/>
    <p:sldId id="2414" r:id="rId43"/>
    <p:sldId id="2423" r:id="rId44"/>
    <p:sldId id="2424" r:id="rId45"/>
    <p:sldId id="2425" r:id="rId46"/>
    <p:sldId id="2426" r:id="rId47"/>
    <p:sldId id="2404" r:id="rId48"/>
    <p:sldId id="2405" r:id="rId49"/>
    <p:sldId id="2406" r:id="rId50"/>
    <p:sldId id="2407" r:id="rId51"/>
    <p:sldId id="2408" r:id="rId52"/>
    <p:sldId id="2409" r:id="rId53"/>
    <p:sldId id="2410" r:id="rId54"/>
    <p:sldId id="2411" r:id="rId55"/>
    <p:sldId id="2412" r:id="rId56"/>
    <p:sldId id="2415" r:id="rId57"/>
    <p:sldId id="2417" r:id="rId58"/>
    <p:sldId id="2418" r:id="rId59"/>
    <p:sldId id="2416" r:id="rId60"/>
    <p:sldId id="2419" r:id="rId61"/>
    <p:sldId id="2420" r:id="rId62"/>
    <p:sldId id="2421" r:id="rId63"/>
    <p:sldId id="242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41" autoAdjust="0"/>
    <p:restoredTop sz="94660"/>
  </p:normalViewPr>
  <p:slideViewPr>
    <p:cSldViewPr snapToGrid="0">
      <p:cViewPr varScale="1">
        <p:scale>
          <a:sx n="70" d="100"/>
          <a:sy n="70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7F075-7DF6-4501-A668-7727C6A6BF4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36236277-25BC-4344-B9ED-BBE5E185FC08}">
      <dgm:prSet/>
      <dgm:spPr/>
      <dgm:t>
        <a:bodyPr/>
        <a:lstStyle/>
        <a:p>
          <a:r>
            <a:rPr lang="en-US"/>
            <a:t>Basics </a:t>
          </a:r>
        </a:p>
      </dgm:t>
    </dgm:pt>
    <dgm:pt modelId="{4B26AAE0-B8BE-4242-AEE8-497AD4DE84FD}" type="parTrans" cxnId="{DA800B47-DB28-4F95-921B-73224C3390D8}">
      <dgm:prSet/>
      <dgm:spPr/>
      <dgm:t>
        <a:bodyPr/>
        <a:lstStyle/>
        <a:p>
          <a:endParaRPr lang="en-US"/>
        </a:p>
      </dgm:t>
    </dgm:pt>
    <dgm:pt modelId="{9F918184-9478-469F-86CB-6DCED38713A7}" type="sibTrans" cxnId="{DA800B47-DB28-4F95-921B-73224C3390D8}">
      <dgm:prSet/>
      <dgm:spPr/>
      <dgm:t>
        <a:bodyPr/>
        <a:lstStyle/>
        <a:p>
          <a:endParaRPr lang="en-US"/>
        </a:p>
      </dgm:t>
    </dgm:pt>
    <dgm:pt modelId="{D664CBD7-0496-4CEF-83FC-16BBDA17EFF2}">
      <dgm:prSet/>
      <dgm:spPr/>
      <dgm:t>
        <a:bodyPr/>
        <a:lstStyle/>
        <a:p>
          <a:r>
            <a:rPr lang="en-US"/>
            <a:t>Bone composition </a:t>
          </a:r>
        </a:p>
      </dgm:t>
    </dgm:pt>
    <dgm:pt modelId="{F6B0A4FE-D86A-4B4C-8DDE-07503825F70C}" type="parTrans" cxnId="{28EAE8FE-6170-41B0-836B-5702DDB333EE}">
      <dgm:prSet/>
      <dgm:spPr/>
      <dgm:t>
        <a:bodyPr/>
        <a:lstStyle/>
        <a:p>
          <a:endParaRPr lang="en-US"/>
        </a:p>
      </dgm:t>
    </dgm:pt>
    <dgm:pt modelId="{C3B846A2-5244-4170-B237-A0B11E4CBCF2}" type="sibTrans" cxnId="{28EAE8FE-6170-41B0-836B-5702DDB333EE}">
      <dgm:prSet/>
      <dgm:spPr/>
      <dgm:t>
        <a:bodyPr/>
        <a:lstStyle/>
        <a:p>
          <a:endParaRPr lang="en-US"/>
        </a:p>
      </dgm:t>
    </dgm:pt>
    <dgm:pt modelId="{351B1805-2632-4AEF-AF0E-A0F7B20D47BE}">
      <dgm:prSet/>
      <dgm:spPr/>
      <dgm:t>
        <a:bodyPr/>
        <a:lstStyle/>
        <a:p>
          <a:r>
            <a:rPr lang="en-US"/>
            <a:t>Vitamin D3 and Calcium </a:t>
          </a:r>
        </a:p>
      </dgm:t>
    </dgm:pt>
    <dgm:pt modelId="{8B034301-30A2-4E9D-B4D8-EE60ECB6D8C9}" type="parTrans" cxnId="{9BB49F86-64EC-4DDC-94AA-F2AA6B7449DF}">
      <dgm:prSet/>
      <dgm:spPr/>
      <dgm:t>
        <a:bodyPr/>
        <a:lstStyle/>
        <a:p>
          <a:endParaRPr lang="en-US"/>
        </a:p>
      </dgm:t>
    </dgm:pt>
    <dgm:pt modelId="{B2795111-C7C8-4480-BC95-A573F29E5AB0}" type="sibTrans" cxnId="{9BB49F86-64EC-4DDC-94AA-F2AA6B7449DF}">
      <dgm:prSet/>
      <dgm:spPr/>
      <dgm:t>
        <a:bodyPr/>
        <a:lstStyle/>
        <a:p>
          <a:endParaRPr lang="en-US"/>
        </a:p>
      </dgm:t>
    </dgm:pt>
    <dgm:pt modelId="{516C79BA-5634-4EAB-ACA5-48B1B74D050A}">
      <dgm:prSet/>
      <dgm:spPr/>
      <dgm:t>
        <a:bodyPr/>
        <a:lstStyle/>
        <a:p>
          <a:r>
            <a:rPr lang="en-US"/>
            <a:t>PTH </a:t>
          </a:r>
        </a:p>
      </dgm:t>
    </dgm:pt>
    <dgm:pt modelId="{6892FE9D-1274-49ED-ACF0-510DD3A01194}" type="parTrans" cxnId="{AF6789E7-6960-44DC-A3E1-9CC1F528B561}">
      <dgm:prSet/>
      <dgm:spPr/>
      <dgm:t>
        <a:bodyPr/>
        <a:lstStyle/>
        <a:p>
          <a:endParaRPr lang="en-US"/>
        </a:p>
      </dgm:t>
    </dgm:pt>
    <dgm:pt modelId="{A25A5DD3-8917-47EC-BDC7-2978D11B74F8}" type="sibTrans" cxnId="{AF6789E7-6960-44DC-A3E1-9CC1F528B561}">
      <dgm:prSet/>
      <dgm:spPr/>
      <dgm:t>
        <a:bodyPr/>
        <a:lstStyle/>
        <a:p>
          <a:endParaRPr lang="en-US"/>
        </a:p>
      </dgm:t>
    </dgm:pt>
    <dgm:pt modelId="{8981A9BC-D01D-4865-A1CA-51A5D1CF38CF}">
      <dgm:prSet/>
      <dgm:spPr/>
      <dgm:t>
        <a:bodyPr/>
        <a:lstStyle/>
        <a:p>
          <a:r>
            <a:rPr lang="en-US"/>
            <a:t>Calcitonin </a:t>
          </a:r>
        </a:p>
      </dgm:t>
    </dgm:pt>
    <dgm:pt modelId="{78017790-0F83-4F06-871B-757D9786CDAD}" type="parTrans" cxnId="{4FB177E7-395D-4367-A39D-7FF1FF7E760B}">
      <dgm:prSet/>
      <dgm:spPr/>
      <dgm:t>
        <a:bodyPr/>
        <a:lstStyle/>
        <a:p>
          <a:endParaRPr lang="en-US"/>
        </a:p>
      </dgm:t>
    </dgm:pt>
    <dgm:pt modelId="{C763F52D-2ABA-4659-9B3D-3C90FA6BCDD1}" type="sibTrans" cxnId="{4FB177E7-395D-4367-A39D-7FF1FF7E760B}">
      <dgm:prSet/>
      <dgm:spPr/>
      <dgm:t>
        <a:bodyPr/>
        <a:lstStyle/>
        <a:p>
          <a:endParaRPr lang="en-US"/>
        </a:p>
      </dgm:t>
    </dgm:pt>
    <dgm:pt modelId="{C5FC387E-0C4A-4AFB-90FA-E6479C78AC27}">
      <dgm:prSet/>
      <dgm:spPr/>
      <dgm:t>
        <a:bodyPr/>
        <a:lstStyle/>
        <a:p>
          <a:r>
            <a:rPr lang="en-US"/>
            <a:t>Osteoporosis </a:t>
          </a:r>
        </a:p>
      </dgm:t>
    </dgm:pt>
    <dgm:pt modelId="{5AE83FDE-F28C-4B41-A7A9-8A80F16DAB4C}" type="parTrans" cxnId="{630B0A02-9F3B-4515-9B78-8836AFF6635E}">
      <dgm:prSet/>
      <dgm:spPr/>
      <dgm:t>
        <a:bodyPr/>
        <a:lstStyle/>
        <a:p>
          <a:endParaRPr lang="en-US"/>
        </a:p>
      </dgm:t>
    </dgm:pt>
    <dgm:pt modelId="{381132FE-A262-49E9-BC25-F38BB999AE00}" type="sibTrans" cxnId="{630B0A02-9F3B-4515-9B78-8836AFF6635E}">
      <dgm:prSet/>
      <dgm:spPr/>
      <dgm:t>
        <a:bodyPr/>
        <a:lstStyle/>
        <a:p>
          <a:endParaRPr lang="en-US"/>
        </a:p>
      </dgm:t>
    </dgm:pt>
    <dgm:pt modelId="{6CE99763-5462-4A86-AF0A-2284C33E642A}">
      <dgm:prSet/>
      <dgm:spPr/>
      <dgm:t>
        <a:bodyPr/>
        <a:lstStyle/>
        <a:p>
          <a:r>
            <a:rPr lang="en-US"/>
            <a:t>Bone remodeling</a:t>
          </a:r>
        </a:p>
      </dgm:t>
    </dgm:pt>
    <dgm:pt modelId="{F5AC024F-71B0-47C0-BDF1-9C77C88D6F84}" type="parTrans" cxnId="{F629C66A-7667-40C9-BA40-9418346EC65E}">
      <dgm:prSet/>
      <dgm:spPr/>
      <dgm:t>
        <a:bodyPr/>
        <a:lstStyle/>
        <a:p>
          <a:endParaRPr lang="en-US"/>
        </a:p>
      </dgm:t>
    </dgm:pt>
    <dgm:pt modelId="{A6C3AFF4-0C16-4C55-9D8C-ACF731AE2E66}" type="sibTrans" cxnId="{F629C66A-7667-40C9-BA40-9418346EC65E}">
      <dgm:prSet/>
      <dgm:spPr/>
      <dgm:t>
        <a:bodyPr/>
        <a:lstStyle/>
        <a:p>
          <a:endParaRPr lang="en-US"/>
        </a:p>
      </dgm:t>
    </dgm:pt>
    <dgm:pt modelId="{AABDC616-86E4-4345-AA9A-0DF43E70466F}">
      <dgm:prSet/>
      <dgm:spPr/>
      <dgm:t>
        <a:bodyPr/>
        <a:lstStyle/>
        <a:p>
          <a:r>
            <a:rPr lang="en-US"/>
            <a:t>Osteoblast </a:t>
          </a:r>
        </a:p>
      </dgm:t>
    </dgm:pt>
    <dgm:pt modelId="{9EE6DDF6-FA82-4FC3-A155-19B1AB802B61}" type="parTrans" cxnId="{87A58A63-95A4-4820-B43F-4629ADF053D1}">
      <dgm:prSet/>
      <dgm:spPr/>
      <dgm:t>
        <a:bodyPr/>
        <a:lstStyle/>
        <a:p>
          <a:endParaRPr lang="en-US"/>
        </a:p>
      </dgm:t>
    </dgm:pt>
    <dgm:pt modelId="{FDC84B3C-ED55-49C6-B898-04266A669C3E}" type="sibTrans" cxnId="{87A58A63-95A4-4820-B43F-4629ADF053D1}">
      <dgm:prSet/>
      <dgm:spPr/>
      <dgm:t>
        <a:bodyPr/>
        <a:lstStyle/>
        <a:p>
          <a:endParaRPr lang="en-US"/>
        </a:p>
      </dgm:t>
    </dgm:pt>
    <dgm:pt modelId="{AAA93F44-B68F-4599-9A42-40C8093F24C6}">
      <dgm:prSet/>
      <dgm:spPr/>
      <dgm:t>
        <a:bodyPr/>
        <a:lstStyle/>
        <a:p>
          <a:r>
            <a:rPr lang="en-US"/>
            <a:t>Osteoclast </a:t>
          </a:r>
        </a:p>
      </dgm:t>
    </dgm:pt>
    <dgm:pt modelId="{9839EA63-DB3A-4794-9D79-3B4E64FCDC11}" type="parTrans" cxnId="{CB333734-1A7F-4B3F-ADBD-F92EF1D9AF9C}">
      <dgm:prSet/>
      <dgm:spPr/>
      <dgm:t>
        <a:bodyPr/>
        <a:lstStyle/>
        <a:p>
          <a:endParaRPr lang="en-US"/>
        </a:p>
      </dgm:t>
    </dgm:pt>
    <dgm:pt modelId="{3DC02422-4903-487A-B68B-11E3833EFE47}" type="sibTrans" cxnId="{CB333734-1A7F-4B3F-ADBD-F92EF1D9AF9C}">
      <dgm:prSet/>
      <dgm:spPr/>
      <dgm:t>
        <a:bodyPr/>
        <a:lstStyle/>
        <a:p>
          <a:endParaRPr lang="en-US"/>
        </a:p>
      </dgm:t>
    </dgm:pt>
    <dgm:pt modelId="{730360F2-1C1D-47C1-B864-6B8157D0C656}">
      <dgm:prSet/>
      <dgm:spPr/>
      <dgm:t>
        <a:bodyPr/>
        <a:lstStyle/>
        <a:p>
          <a:r>
            <a:rPr lang="en-US"/>
            <a:t>Summary </a:t>
          </a:r>
        </a:p>
      </dgm:t>
    </dgm:pt>
    <dgm:pt modelId="{84FD5310-2DE9-42F7-A032-BA85EB4E2D7D}" type="parTrans" cxnId="{26EA95A8-9C65-4035-ADAA-5B9AE10FAB66}">
      <dgm:prSet/>
      <dgm:spPr/>
      <dgm:t>
        <a:bodyPr/>
        <a:lstStyle/>
        <a:p>
          <a:endParaRPr lang="en-US"/>
        </a:p>
      </dgm:t>
    </dgm:pt>
    <dgm:pt modelId="{C9F56FBA-369F-47BC-A4A1-ABA6FC645328}" type="sibTrans" cxnId="{26EA95A8-9C65-4035-ADAA-5B9AE10FAB66}">
      <dgm:prSet/>
      <dgm:spPr/>
      <dgm:t>
        <a:bodyPr/>
        <a:lstStyle/>
        <a:p>
          <a:endParaRPr lang="en-US"/>
        </a:p>
      </dgm:t>
    </dgm:pt>
    <dgm:pt modelId="{FF46CBDC-5312-4245-A25C-85A64C20A588}" type="pres">
      <dgm:prSet presAssocID="{5957F075-7DF6-4501-A668-7727C6A6BF4A}" presName="linear" presStyleCnt="0">
        <dgm:presLayoutVars>
          <dgm:animLvl val="lvl"/>
          <dgm:resizeHandles val="exact"/>
        </dgm:presLayoutVars>
      </dgm:prSet>
      <dgm:spPr/>
    </dgm:pt>
    <dgm:pt modelId="{35FDA36A-481F-40EE-8B52-073D827084A0}" type="pres">
      <dgm:prSet presAssocID="{36236277-25BC-4344-B9ED-BBE5E185FC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203DEEA-E4C3-45F7-A42F-ED6EDF1B435F}" type="pres">
      <dgm:prSet presAssocID="{36236277-25BC-4344-B9ED-BBE5E185FC08}" presName="childText" presStyleLbl="revTx" presStyleIdx="0" presStyleCnt="1">
        <dgm:presLayoutVars>
          <dgm:bulletEnabled val="1"/>
        </dgm:presLayoutVars>
      </dgm:prSet>
      <dgm:spPr/>
    </dgm:pt>
    <dgm:pt modelId="{F54316C3-0792-44EB-9E80-8C746B788F9A}" type="pres">
      <dgm:prSet presAssocID="{6CE99763-5462-4A86-AF0A-2284C33E642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D5582B-DFE2-405D-97DF-2C09E6D5E501}" type="pres">
      <dgm:prSet presAssocID="{A6C3AFF4-0C16-4C55-9D8C-ACF731AE2E66}" presName="spacer" presStyleCnt="0"/>
      <dgm:spPr/>
    </dgm:pt>
    <dgm:pt modelId="{57FD0637-A053-406F-9ED7-F487F1670A5E}" type="pres">
      <dgm:prSet presAssocID="{AABDC616-86E4-4345-AA9A-0DF43E7046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C3DFB0E-177E-41E7-A685-54EF5784EEAA}" type="pres">
      <dgm:prSet presAssocID="{FDC84B3C-ED55-49C6-B898-04266A669C3E}" presName="spacer" presStyleCnt="0"/>
      <dgm:spPr/>
    </dgm:pt>
    <dgm:pt modelId="{85E83E30-5866-4B77-AC71-71C39A0729E2}" type="pres">
      <dgm:prSet presAssocID="{AAA93F44-B68F-4599-9A42-40C8093F24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A152CF-71E4-4D91-978F-59232F74097A}" type="pres">
      <dgm:prSet presAssocID="{3DC02422-4903-487A-B68B-11E3833EFE47}" presName="spacer" presStyleCnt="0"/>
      <dgm:spPr/>
    </dgm:pt>
    <dgm:pt modelId="{3264ACC6-DD32-419D-82EB-3136B4585909}" type="pres">
      <dgm:prSet presAssocID="{730360F2-1C1D-47C1-B864-6B8157D0C6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30B0A02-9F3B-4515-9B78-8836AFF6635E}" srcId="{36236277-25BC-4344-B9ED-BBE5E185FC08}" destId="{C5FC387E-0C4A-4AFB-90FA-E6479C78AC27}" srcOrd="4" destOrd="0" parTransId="{5AE83FDE-F28C-4B41-A7A9-8A80F16DAB4C}" sibTransId="{381132FE-A262-49E9-BC25-F38BB999AE00}"/>
    <dgm:cxn modelId="{332AA90A-2BF4-4DE8-9FEA-34F65E838E7F}" type="presOf" srcId="{351B1805-2632-4AEF-AF0E-A0F7B20D47BE}" destId="{2203DEEA-E4C3-45F7-A42F-ED6EDF1B435F}" srcOrd="0" destOrd="1" presId="urn:microsoft.com/office/officeart/2005/8/layout/vList2"/>
    <dgm:cxn modelId="{B62F6915-BFF1-4C8E-B0BF-4850CB534F87}" type="presOf" srcId="{D664CBD7-0496-4CEF-83FC-16BBDA17EFF2}" destId="{2203DEEA-E4C3-45F7-A42F-ED6EDF1B435F}" srcOrd="0" destOrd="0" presId="urn:microsoft.com/office/officeart/2005/8/layout/vList2"/>
    <dgm:cxn modelId="{2F464E2E-A877-4367-8D53-25E124BE852F}" type="presOf" srcId="{36236277-25BC-4344-B9ED-BBE5E185FC08}" destId="{35FDA36A-481F-40EE-8B52-073D827084A0}" srcOrd="0" destOrd="0" presId="urn:microsoft.com/office/officeart/2005/8/layout/vList2"/>
    <dgm:cxn modelId="{CB333734-1A7F-4B3F-ADBD-F92EF1D9AF9C}" srcId="{5957F075-7DF6-4501-A668-7727C6A6BF4A}" destId="{AAA93F44-B68F-4599-9A42-40C8093F24C6}" srcOrd="3" destOrd="0" parTransId="{9839EA63-DB3A-4794-9D79-3B4E64FCDC11}" sibTransId="{3DC02422-4903-487A-B68B-11E3833EFE47}"/>
    <dgm:cxn modelId="{DA800B47-DB28-4F95-921B-73224C3390D8}" srcId="{5957F075-7DF6-4501-A668-7727C6A6BF4A}" destId="{36236277-25BC-4344-B9ED-BBE5E185FC08}" srcOrd="0" destOrd="0" parTransId="{4B26AAE0-B8BE-4242-AEE8-497AD4DE84FD}" sibTransId="{9F918184-9478-469F-86CB-6DCED38713A7}"/>
    <dgm:cxn modelId="{5107274E-134B-4150-A21E-5CECC1269E1E}" type="presOf" srcId="{516C79BA-5634-4EAB-ACA5-48B1B74D050A}" destId="{2203DEEA-E4C3-45F7-A42F-ED6EDF1B435F}" srcOrd="0" destOrd="2" presId="urn:microsoft.com/office/officeart/2005/8/layout/vList2"/>
    <dgm:cxn modelId="{AB95905D-996C-477A-9E11-DCC2046CC721}" type="presOf" srcId="{730360F2-1C1D-47C1-B864-6B8157D0C656}" destId="{3264ACC6-DD32-419D-82EB-3136B4585909}" srcOrd="0" destOrd="0" presId="urn:microsoft.com/office/officeart/2005/8/layout/vList2"/>
    <dgm:cxn modelId="{87A58A63-95A4-4820-B43F-4629ADF053D1}" srcId="{5957F075-7DF6-4501-A668-7727C6A6BF4A}" destId="{AABDC616-86E4-4345-AA9A-0DF43E70466F}" srcOrd="2" destOrd="0" parTransId="{9EE6DDF6-FA82-4FC3-A155-19B1AB802B61}" sibTransId="{FDC84B3C-ED55-49C6-B898-04266A669C3E}"/>
    <dgm:cxn modelId="{F629C66A-7667-40C9-BA40-9418346EC65E}" srcId="{5957F075-7DF6-4501-A668-7727C6A6BF4A}" destId="{6CE99763-5462-4A86-AF0A-2284C33E642A}" srcOrd="1" destOrd="0" parTransId="{F5AC024F-71B0-47C0-BDF1-9C77C88D6F84}" sibTransId="{A6C3AFF4-0C16-4C55-9D8C-ACF731AE2E66}"/>
    <dgm:cxn modelId="{9BB49F86-64EC-4DDC-94AA-F2AA6B7449DF}" srcId="{36236277-25BC-4344-B9ED-BBE5E185FC08}" destId="{351B1805-2632-4AEF-AF0E-A0F7B20D47BE}" srcOrd="1" destOrd="0" parTransId="{8B034301-30A2-4E9D-B4D8-EE60ECB6D8C9}" sibTransId="{B2795111-C7C8-4480-BC95-A573F29E5AB0}"/>
    <dgm:cxn modelId="{2B472A88-4594-493C-8FEB-795307DF3128}" type="presOf" srcId="{C5FC387E-0C4A-4AFB-90FA-E6479C78AC27}" destId="{2203DEEA-E4C3-45F7-A42F-ED6EDF1B435F}" srcOrd="0" destOrd="4" presId="urn:microsoft.com/office/officeart/2005/8/layout/vList2"/>
    <dgm:cxn modelId="{26EA95A8-9C65-4035-ADAA-5B9AE10FAB66}" srcId="{5957F075-7DF6-4501-A668-7727C6A6BF4A}" destId="{730360F2-1C1D-47C1-B864-6B8157D0C656}" srcOrd="4" destOrd="0" parTransId="{84FD5310-2DE9-42F7-A032-BA85EB4E2D7D}" sibTransId="{C9F56FBA-369F-47BC-A4A1-ABA6FC645328}"/>
    <dgm:cxn modelId="{80BBFEB0-0025-4DFA-890F-73520A5C1DA1}" type="presOf" srcId="{5957F075-7DF6-4501-A668-7727C6A6BF4A}" destId="{FF46CBDC-5312-4245-A25C-85A64C20A588}" srcOrd="0" destOrd="0" presId="urn:microsoft.com/office/officeart/2005/8/layout/vList2"/>
    <dgm:cxn modelId="{F6CC93B8-C17D-40B8-8683-F40F60385A57}" type="presOf" srcId="{8981A9BC-D01D-4865-A1CA-51A5D1CF38CF}" destId="{2203DEEA-E4C3-45F7-A42F-ED6EDF1B435F}" srcOrd="0" destOrd="3" presId="urn:microsoft.com/office/officeart/2005/8/layout/vList2"/>
    <dgm:cxn modelId="{0E9472C4-6FD6-4F7B-8A10-AB17709DBC3E}" type="presOf" srcId="{6CE99763-5462-4A86-AF0A-2284C33E642A}" destId="{F54316C3-0792-44EB-9E80-8C746B788F9A}" srcOrd="0" destOrd="0" presId="urn:microsoft.com/office/officeart/2005/8/layout/vList2"/>
    <dgm:cxn modelId="{7763F2D7-5F95-4427-9B61-399906795335}" type="presOf" srcId="{AAA93F44-B68F-4599-9A42-40C8093F24C6}" destId="{85E83E30-5866-4B77-AC71-71C39A0729E2}" srcOrd="0" destOrd="0" presId="urn:microsoft.com/office/officeart/2005/8/layout/vList2"/>
    <dgm:cxn modelId="{929CF1E2-AF5D-47DF-83B0-26BDDE62E089}" type="presOf" srcId="{AABDC616-86E4-4345-AA9A-0DF43E70466F}" destId="{57FD0637-A053-406F-9ED7-F487F1670A5E}" srcOrd="0" destOrd="0" presId="urn:microsoft.com/office/officeart/2005/8/layout/vList2"/>
    <dgm:cxn modelId="{4FB177E7-395D-4367-A39D-7FF1FF7E760B}" srcId="{36236277-25BC-4344-B9ED-BBE5E185FC08}" destId="{8981A9BC-D01D-4865-A1CA-51A5D1CF38CF}" srcOrd="3" destOrd="0" parTransId="{78017790-0F83-4F06-871B-757D9786CDAD}" sibTransId="{C763F52D-2ABA-4659-9B3D-3C90FA6BCDD1}"/>
    <dgm:cxn modelId="{AF6789E7-6960-44DC-A3E1-9CC1F528B561}" srcId="{36236277-25BC-4344-B9ED-BBE5E185FC08}" destId="{516C79BA-5634-4EAB-ACA5-48B1B74D050A}" srcOrd="2" destOrd="0" parTransId="{6892FE9D-1274-49ED-ACF0-510DD3A01194}" sibTransId="{A25A5DD3-8917-47EC-BDC7-2978D11B74F8}"/>
    <dgm:cxn modelId="{28EAE8FE-6170-41B0-836B-5702DDB333EE}" srcId="{36236277-25BC-4344-B9ED-BBE5E185FC08}" destId="{D664CBD7-0496-4CEF-83FC-16BBDA17EFF2}" srcOrd="0" destOrd="0" parTransId="{F6B0A4FE-D86A-4B4C-8DDE-07503825F70C}" sibTransId="{C3B846A2-5244-4170-B237-A0B11E4CBCF2}"/>
    <dgm:cxn modelId="{A02B8926-BC5E-4FBF-8E47-5D054E8C8C2E}" type="presParOf" srcId="{FF46CBDC-5312-4245-A25C-85A64C20A588}" destId="{35FDA36A-481F-40EE-8B52-073D827084A0}" srcOrd="0" destOrd="0" presId="urn:microsoft.com/office/officeart/2005/8/layout/vList2"/>
    <dgm:cxn modelId="{C0508F9F-7915-431B-8BE7-0C94BF1B419E}" type="presParOf" srcId="{FF46CBDC-5312-4245-A25C-85A64C20A588}" destId="{2203DEEA-E4C3-45F7-A42F-ED6EDF1B435F}" srcOrd="1" destOrd="0" presId="urn:microsoft.com/office/officeart/2005/8/layout/vList2"/>
    <dgm:cxn modelId="{B5AD1A86-E66F-40F5-B415-E95F2FDD1AB0}" type="presParOf" srcId="{FF46CBDC-5312-4245-A25C-85A64C20A588}" destId="{F54316C3-0792-44EB-9E80-8C746B788F9A}" srcOrd="2" destOrd="0" presId="urn:microsoft.com/office/officeart/2005/8/layout/vList2"/>
    <dgm:cxn modelId="{B724CA16-B899-4C21-A4E9-C0A093293A30}" type="presParOf" srcId="{FF46CBDC-5312-4245-A25C-85A64C20A588}" destId="{43D5582B-DFE2-405D-97DF-2C09E6D5E501}" srcOrd="3" destOrd="0" presId="urn:microsoft.com/office/officeart/2005/8/layout/vList2"/>
    <dgm:cxn modelId="{536350B1-7462-4030-B3D1-CBCC2A97B5AD}" type="presParOf" srcId="{FF46CBDC-5312-4245-A25C-85A64C20A588}" destId="{57FD0637-A053-406F-9ED7-F487F1670A5E}" srcOrd="4" destOrd="0" presId="urn:microsoft.com/office/officeart/2005/8/layout/vList2"/>
    <dgm:cxn modelId="{390D5E30-9A69-4970-BFE5-4802B054B736}" type="presParOf" srcId="{FF46CBDC-5312-4245-A25C-85A64C20A588}" destId="{9C3DFB0E-177E-41E7-A685-54EF5784EEAA}" srcOrd="5" destOrd="0" presId="urn:microsoft.com/office/officeart/2005/8/layout/vList2"/>
    <dgm:cxn modelId="{2FE1B92D-B72D-4606-B132-BD37D029C468}" type="presParOf" srcId="{FF46CBDC-5312-4245-A25C-85A64C20A588}" destId="{85E83E30-5866-4B77-AC71-71C39A0729E2}" srcOrd="6" destOrd="0" presId="urn:microsoft.com/office/officeart/2005/8/layout/vList2"/>
    <dgm:cxn modelId="{08C1AE08-9CD8-4FFB-93C5-251DF9E7EADD}" type="presParOf" srcId="{FF46CBDC-5312-4245-A25C-85A64C20A588}" destId="{98A152CF-71E4-4D91-978F-59232F74097A}" srcOrd="7" destOrd="0" presId="urn:microsoft.com/office/officeart/2005/8/layout/vList2"/>
    <dgm:cxn modelId="{0273EDB2-60C3-47D0-93E4-A0765F13880A}" type="presParOf" srcId="{FF46CBDC-5312-4245-A25C-85A64C20A588}" destId="{3264ACC6-DD32-419D-82EB-3136B45859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CC9CA3-0024-4AC2-941B-2965BB2232A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41D1B85-9F57-4C13-A3A5-E96E22401A9E}">
      <dgm:prSet/>
      <dgm:spPr/>
      <dgm:t>
        <a:bodyPr/>
        <a:lstStyle/>
        <a:p>
          <a:r>
            <a:rPr lang="en-US"/>
            <a:t>Pathophysiology </a:t>
          </a:r>
        </a:p>
      </dgm:t>
    </dgm:pt>
    <dgm:pt modelId="{8E875950-82BA-4200-98D9-A84CE4F0ECCA}" type="parTrans" cxnId="{C2F8AB92-1959-4677-8173-C864A53BE1E0}">
      <dgm:prSet/>
      <dgm:spPr/>
      <dgm:t>
        <a:bodyPr/>
        <a:lstStyle/>
        <a:p>
          <a:endParaRPr lang="en-US"/>
        </a:p>
      </dgm:t>
    </dgm:pt>
    <dgm:pt modelId="{2DDFD6BC-3632-4D3A-A9D4-8C1977E51F85}" type="sibTrans" cxnId="{C2F8AB92-1959-4677-8173-C864A53BE1E0}">
      <dgm:prSet/>
      <dgm:spPr/>
      <dgm:t>
        <a:bodyPr/>
        <a:lstStyle/>
        <a:p>
          <a:endParaRPr lang="en-US"/>
        </a:p>
      </dgm:t>
    </dgm:pt>
    <dgm:pt modelId="{3A786CBC-1DEF-4CF0-82AC-D13D66958A68}">
      <dgm:prSet/>
      <dgm:spPr/>
      <dgm:t>
        <a:bodyPr/>
        <a:lstStyle/>
        <a:p>
          <a:r>
            <a:rPr lang="en-US" dirty="0"/>
            <a:t>Treatment of osteoporosis </a:t>
          </a:r>
        </a:p>
      </dgm:t>
    </dgm:pt>
    <dgm:pt modelId="{251DC3AE-0E86-4B47-A613-A90F9784C216}" type="parTrans" cxnId="{439313D3-8A2F-4261-91CB-944F631E1F0C}">
      <dgm:prSet/>
      <dgm:spPr/>
      <dgm:t>
        <a:bodyPr/>
        <a:lstStyle/>
        <a:p>
          <a:endParaRPr lang="en-US"/>
        </a:p>
      </dgm:t>
    </dgm:pt>
    <dgm:pt modelId="{18D4ED20-0B21-4C69-8852-1FDA727D2F24}" type="sibTrans" cxnId="{439313D3-8A2F-4261-91CB-944F631E1F0C}">
      <dgm:prSet/>
      <dgm:spPr/>
      <dgm:t>
        <a:bodyPr/>
        <a:lstStyle/>
        <a:p>
          <a:endParaRPr lang="en-US"/>
        </a:p>
      </dgm:t>
    </dgm:pt>
    <dgm:pt modelId="{C510BD81-50C1-48ED-A7C5-0B592B8B0374}">
      <dgm:prSet/>
      <dgm:spPr/>
      <dgm:t>
        <a:bodyPr/>
        <a:lstStyle/>
        <a:p>
          <a:r>
            <a:rPr lang="en-US"/>
            <a:t>Denosumab </a:t>
          </a:r>
        </a:p>
      </dgm:t>
    </dgm:pt>
    <dgm:pt modelId="{52EFE216-C1DD-4248-88DD-761A27E761B1}" type="parTrans" cxnId="{53EAB8B7-4F10-47AD-8886-E8D8AC9C46AA}">
      <dgm:prSet/>
      <dgm:spPr/>
      <dgm:t>
        <a:bodyPr/>
        <a:lstStyle/>
        <a:p>
          <a:endParaRPr lang="en-US"/>
        </a:p>
      </dgm:t>
    </dgm:pt>
    <dgm:pt modelId="{78AE1851-D10B-4C6A-9E9D-176DE37ED8EB}" type="sibTrans" cxnId="{53EAB8B7-4F10-47AD-8886-E8D8AC9C46AA}">
      <dgm:prSet/>
      <dgm:spPr/>
      <dgm:t>
        <a:bodyPr/>
        <a:lstStyle/>
        <a:p>
          <a:endParaRPr lang="en-US"/>
        </a:p>
      </dgm:t>
    </dgm:pt>
    <dgm:pt modelId="{9DF0F410-89BD-42A4-AFAC-133C4330B59C}">
      <dgm:prSet/>
      <dgm:spPr/>
      <dgm:t>
        <a:bodyPr/>
        <a:lstStyle/>
        <a:p>
          <a:r>
            <a:rPr lang="en-US"/>
            <a:t>Description </a:t>
          </a:r>
        </a:p>
      </dgm:t>
    </dgm:pt>
    <dgm:pt modelId="{25FA313F-EC68-4DA2-AEBA-4816B516DA0E}" type="parTrans" cxnId="{F87B96A1-3E30-4A89-903D-5C18B37FE1DE}">
      <dgm:prSet/>
      <dgm:spPr/>
      <dgm:t>
        <a:bodyPr/>
        <a:lstStyle/>
        <a:p>
          <a:endParaRPr lang="en-US"/>
        </a:p>
      </dgm:t>
    </dgm:pt>
    <dgm:pt modelId="{3506FABC-7A49-4853-8415-45A40330A350}" type="sibTrans" cxnId="{F87B96A1-3E30-4A89-903D-5C18B37FE1DE}">
      <dgm:prSet/>
      <dgm:spPr/>
      <dgm:t>
        <a:bodyPr/>
        <a:lstStyle/>
        <a:p>
          <a:endParaRPr lang="en-US"/>
        </a:p>
      </dgm:t>
    </dgm:pt>
    <dgm:pt modelId="{29967775-2D31-4636-9347-E2A144B8AAD8}">
      <dgm:prSet/>
      <dgm:spPr/>
      <dgm:t>
        <a:bodyPr/>
        <a:lstStyle/>
        <a:p>
          <a:r>
            <a:rPr lang="en-US"/>
            <a:t>PK/PD</a:t>
          </a:r>
        </a:p>
      </dgm:t>
    </dgm:pt>
    <dgm:pt modelId="{DEF7C7FC-4B4A-4E76-A9F2-C858CE02014C}" type="parTrans" cxnId="{EDD060F5-6DB2-41DE-89A3-5D7331D8EC95}">
      <dgm:prSet/>
      <dgm:spPr/>
      <dgm:t>
        <a:bodyPr/>
        <a:lstStyle/>
        <a:p>
          <a:endParaRPr lang="en-US"/>
        </a:p>
      </dgm:t>
    </dgm:pt>
    <dgm:pt modelId="{0942E8F3-06B9-407C-B152-9B1709AAEF35}" type="sibTrans" cxnId="{EDD060F5-6DB2-41DE-89A3-5D7331D8EC95}">
      <dgm:prSet/>
      <dgm:spPr/>
      <dgm:t>
        <a:bodyPr/>
        <a:lstStyle/>
        <a:p>
          <a:endParaRPr lang="en-US"/>
        </a:p>
      </dgm:t>
    </dgm:pt>
    <dgm:pt modelId="{49ED8AB2-82CD-43F8-AFA1-3C502BD73341}">
      <dgm:prSet/>
      <dgm:spPr/>
      <dgm:t>
        <a:bodyPr/>
        <a:lstStyle/>
        <a:p>
          <a:r>
            <a:rPr lang="en-US"/>
            <a:t>Dosage and Indications </a:t>
          </a:r>
        </a:p>
      </dgm:t>
    </dgm:pt>
    <dgm:pt modelId="{99891AE0-F296-47C5-9CB1-94DE9654F8CD}" type="parTrans" cxnId="{6631A915-7C12-474C-ACCF-A6F304DC9402}">
      <dgm:prSet/>
      <dgm:spPr/>
      <dgm:t>
        <a:bodyPr/>
        <a:lstStyle/>
        <a:p>
          <a:endParaRPr lang="en-US"/>
        </a:p>
      </dgm:t>
    </dgm:pt>
    <dgm:pt modelId="{D632575B-836C-4FF0-A1CF-E3E55519E4DB}" type="sibTrans" cxnId="{6631A915-7C12-474C-ACCF-A6F304DC9402}">
      <dgm:prSet/>
      <dgm:spPr/>
      <dgm:t>
        <a:bodyPr/>
        <a:lstStyle/>
        <a:p>
          <a:endParaRPr lang="en-US"/>
        </a:p>
      </dgm:t>
    </dgm:pt>
    <dgm:pt modelId="{A0847F8A-81A6-4AA5-ADD2-1CD30A47BCF8}">
      <dgm:prSet/>
      <dgm:spPr/>
      <dgm:t>
        <a:bodyPr/>
        <a:lstStyle/>
        <a:p>
          <a:r>
            <a:rPr lang="en-US"/>
            <a:t>Contraindications </a:t>
          </a:r>
        </a:p>
      </dgm:t>
    </dgm:pt>
    <dgm:pt modelId="{81FCD1A7-06BA-4657-9677-8BEEB6E2B60A}" type="parTrans" cxnId="{93EC3378-4681-49DF-AEA6-7796D1A4A360}">
      <dgm:prSet/>
      <dgm:spPr/>
      <dgm:t>
        <a:bodyPr/>
        <a:lstStyle/>
        <a:p>
          <a:endParaRPr lang="en-US"/>
        </a:p>
      </dgm:t>
    </dgm:pt>
    <dgm:pt modelId="{D71EEF07-2E68-45D2-AE7E-FE13B7B20409}" type="sibTrans" cxnId="{93EC3378-4681-49DF-AEA6-7796D1A4A360}">
      <dgm:prSet/>
      <dgm:spPr/>
      <dgm:t>
        <a:bodyPr/>
        <a:lstStyle/>
        <a:p>
          <a:endParaRPr lang="en-US"/>
        </a:p>
      </dgm:t>
    </dgm:pt>
    <dgm:pt modelId="{F95E31BE-6CFF-4437-9011-87853672850A}">
      <dgm:prSet/>
      <dgm:spPr/>
      <dgm:t>
        <a:bodyPr/>
        <a:lstStyle/>
        <a:p>
          <a:r>
            <a:rPr lang="en-US"/>
            <a:t>Warning and precautions </a:t>
          </a:r>
        </a:p>
      </dgm:t>
    </dgm:pt>
    <dgm:pt modelId="{09C2E902-CEE9-45A3-8937-4C8CF2895FE8}" type="parTrans" cxnId="{7FEBAE1E-AE51-4F84-9CBB-5C6DC912FF3E}">
      <dgm:prSet/>
      <dgm:spPr/>
      <dgm:t>
        <a:bodyPr/>
        <a:lstStyle/>
        <a:p>
          <a:endParaRPr lang="en-US"/>
        </a:p>
      </dgm:t>
    </dgm:pt>
    <dgm:pt modelId="{5A597C26-9E5C-46DB-8685-64BC7EF2C2D8}" type="sibTrans" cxnId="{7FEBAE1E-AE51-4F84-9CBB-5C6DC912FF3E}">
      <dgm:prSet/>
      <dgm:spPr/>
      <dgm:t>
        <a:bodyPr/>
        <a:lstStyle/>
        <a:p>
          <a:endParaRPr lang="en-US"/>
        </a:p>
      </dgm:t>
    </dgm:pt>
    <dgm:pt modelId="{9B581D77-22CD-439C-9ECA-0344A3AF1C68}">
      <dgm:prSet/>
      <dgm:spPr/>
      <dgm:t>
        <a:bodyPr/>
        <a:lstStyle/>
        <a:p>
          <a:r>
            <a:rPr lang="en-US"/>
            <a:t>Side effects </a:t>
          </a:r>
        </a:p>
      </dgm:t>
    </dgm:pt>
    <dgm:pt modelId="{269A16C6-5A43-4CE6-A3F0-0086751088B8}" type="parTrans" cxnId="{8CC55423-2ACC-4C03-8B6D-B2F2EC1314AD}">
      <dgm:prSet/>
      <dgm:spPr/>
      <dgm:t>
        <a:bodyPr/>
        <a:lstStyle/>
        <a:p>
          <a:endParaRPr lang="en-US"/>
        </a:p>
      </dgm:t>
    </dgm:pt>
    <dgm:pt modelId="{58369792-F13D-4577-8DE8-60625210288F}" type="sibTrans" cxnId="{8CC55423-2ACC-4C03-8B6D-B2F2EC1314AD}">
      <dgm:prSet/>
      <dgm:spPr/>
      <dgm:t>
        <a:bodyPr/>
        <a:lstStyle/>
        <a:p>
          <a:endParaRPr lang="en-US"/>
        </a:p>
      </dgm:t>
    </dgm:pt>
    <dgm:pt modelId="{F3A217E6-31DA-473E-A578-9A3B5C4AEE0E}">
      <dgm:prSet/>
      <dgm:spPr/>
      <dgm:t>
        <a:bodyPr/>
        <a:lstStyle/>
        <a:p>
          <a:r>
            <a:rPr lang="en-US"/>
            <a:t>Place in therapy </a:t>
          </a:r>
        </a:p>
      </dgm:t>
    </dgm:pt>
    <dgm:pt modelId="{360922EE-A057-487D-A26A-1EAF8BBA256D}" type="parTrans" cxnId="{77CBA19D-045F-4F49-B4A3-96D90A29EFD6}">
      <dgm:prSet/>
      <dgm:spPr/>
      <dgm:t>
        <a:bodyPr/>
        <a:lstStyle/>
        <a:p>
          <a:endParaRPr lang="en-US"/>
        </a:p>
      </dgm:t>
    </dgm:pt>
    <dgm:pt modelId="{CFE75944-15AE-4227-8A3A-8AFA3C8F653C}" type="sibTrans" cxnId="{77CBA19D-045F-4F49-B4A3-96D90A29EFD6}">
      <dgm:prSet/>
      <dgm:spPr/>
      <dgm:t>
        <a:bodyPr/>
        <a:lstStyle/>
        <a:p>
          <a:endParaRPr lang="en-US"/>
        </a:p>
      </dgm:t>
    </dgm:pt>
    <dgm:pt modelId="{2C37F8BA-F1F8-4057-B32B-E5F3B26DDEF4}">
      <dgm:prSet/>
      <dgm:spPr/>
      <dgm:t>
        <a:bodyPr/>
        <a:lstStyle/>
        <a:p>
          <a:r>
            <a:rPr lang="en-US"/>
            <a:t>Clinical Overview </a:t>
          </a:r>
        </a:p>
      </dgm:t>
    </dgm:pt>
    <dgm:pt modelId="{9B72D349-5201-489C-A2B0-6C4121837C44}" type="parTrans" cxnId="{EB0055FD-32F3-4E77-809A-25E98BF9316E}">
      <dgm:prSet/>
      <dgm:spPr/>
      <dgm:t>
        <a:bodyPr/>
        <a:lstStyle/>
        <a:p>
          <a:endParaRPr lang="en-US"/>
        </a:p>
      </dgm:t>
    </dgm:pt>
    <dgm:pt modelId="{CE47652D-7712-4765-8F77-87EADC91CFBD}" type="sibTrans" cxnId="{EB0055FD-32F3-4E77-809A-25E98BF9316E}">
      <dgm:prSet/>
      <dgm:spPr/>
      <dgm:t>
        <a:bodyPr/>
        <a:lstStyle/>
        <a:p>
          <a:endParaRPr lang="en-US"/>
        </a:p>
      </dgm:t>
    </dgm:pt>
    <dgm:pt modelId="{B51344FF-99A9-4AA4-9E0D-CF9747C6EC22}" type="pres">
      <dgm:prSet presAssocID="{DBCC9CA3-0024-4AC2-941B-2965BB2232A5}" presName="linear" presStyleCnt="0">
        <dgm:presLayoutVars>
          <dgm:animLvl val="lvl"/>
          <dgm:resizeHandles val="exact"/>
        </dgm:presLayoutVars>
      </dgm:prSet>
      <dgm:spPr/>
    </dgm:pt>
    <dgm:pt modelId="{E547EF2D-538C-4148-A358-0D403EB54D6E}" type="pres">
      <dgm:prSet presAssocID="{941D1B85-9F57-4C13-A3A5-E96E22401A9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FEC5B4E-6328-41C5-B3DF-F121447A69DC}" type="pres">
      <dgm:prSet presAssocID="{2DDFD6BC-3632-4D3A-A9D4-8C1977E51F85}" presName="spacer" presStyleCnt="0"/>
      <dgm:spPr/>
    </dgm:pt>
    <dgm:pt modelId="{03901D23-579C-4714-8573-B3627A8A911C}" type="pres">
      <dgm:prSet presAssocID="{3A786CBC-1DEF-4CF0-82AC-D13D66958A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7665899-862B-4AD5-9AE9-49A8F5960834}" type="pres">
      <dgm:prSet presAssocID="{18D4ED20-0B21-4C69-8852-1FDA727D2F24}" presName="spacer" presStyleCnt="0"/>
      <dgm:spPr/>
    </dgm:pt>
    <dgm:pt modelId="{8E27F162-33CA-4988-9DAE-D1CA668712F6}" type="pres">
      <dgm:prSet presAssocID="{C510BD81-50C1-48ED-A7C5-0B592B8B037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C2A926A-7A4E-4626-8804-448EEB58B7B5}" type="pres">
      <dgm:prSet presAssocID="{C510BD81-50C1-48ED-A7C5-0B592B8B0374}" presName="childText" presStyleLbl="revTx" presStyleIdx="0" presStyleCnt="1">
        <dgm:presLayoutVars>
          <dgm:bulletEnabled val="1"/>
        </dgm:presLayoutVars>
      </dgm:prSet>
      <dgm:spPr/>
    </dgm:pt>
    <dgm:pt modelId="{ECB89C96-5827-4FB6-BB7E-AD32916538C8}" type="pres">
      <dgm:prSet presAssocID="{F3A217E6-31DA-473E-A578-9A3B5C4AEE0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94D1D82-CFC3-40F5-9F0A-F0A72A3CFA28}" type="pres">
      <dgm:prSet presAssocID="{CFE75944-15AE-4227-8A3A-8AFA3C8F653C}" presName="spacer" presStyleCnt="0"/>
      <dgm:spPr/>
    </dgm:pt>
    <dgm:pt modelId="{DAD6D983-BEC2-4E50-9739-C1B833853547}" type="pres">
      <dgm:prSet presAssocID="{2C37F8BA-F1F8-4057-B32B-E5F3B26DDEF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105D206-BB27-4B2F-8FB2-45A03A5A8AA2}" type="presOf" srcId="{9DF0F410-89BD-42A4-AFAC-133C4330B59C}" destId="{6C2A926A-7A4E-4626-8804-448EEB58B7B5}" srcOrd="0" destOrd="0" presId="urn:microsoft.com/office/officeart/2005/8/layout/vList2"/>
    <dgm:cxn modelId="{6631A915-7C12-474C-ACCF-A6F304DC9402}" srcId="{C510BD81-50C1-48ED-A7C5-0B592B8B0374}" destId="{49ED8AB2-82CD-43F8-AFA1-3C502BD73341}" srcOrd="2" destOrd="0" parTransId="{99891AE0-F296-47C5-9CB1-94DE9654F8CD}" sibTransId="{D632575B-836C-4FF0-A1CF-E3E55519E4DB}"/>
    <dgm:cxn modelId="{1AD09C1A-D64C-4517-A3B8-921348C9EE74}" type="presOf" srcId="{2C37F8BA-F1F8-4057-B32B-E5F3B26DDEF4}" destId="{DAD6D983-BEC2-4E50-9739-C1B833853547}" srcOrd="0" destOrd="0" presId="urn:microsoft.com/office/officeart/2005/8/layout/vList2"/>
    <dgm:cxn modelId="{236B221B-C5ED-4C18-BB72-B9FD6B771DB8}" type="presOf" srcId="{3A786CBC-1DEF-4CF0-82AC-D13D66958A68}" destId="{03901D23-579C-4714-8573-B3627A8A911C}" srcOrd="0" destOrd="0" presId="urn:microsoft.com/office/officeart/2005/8/layout/vList2"/>
    <dgm:cxn modelId="{7FEBAE1E-AE51-4F84-9CBB-5C6DC912FF3E}" srcId="{C510BD81-50C1-48ED-A7C5-0B592B8B0374}" destId="{F95E31BE-6CFF-4437-9011-87853672850A}" srcOrd="4" destOrd="0" parTransId="{09C2E902-CEE9-45A3-8937-4C8CF2895FE8}" sibTransId="{5A597C26-9E5C-46DB-8685-64BC7EF2C2D8}"/>
    <dgm:cxn modelId="{8CC55423-2ACC-4C03-8B6D-B2F2EC1314AD}" srcId="{C510BD81-50C1-48ED-A7C5-0B592B8B0374}" destId="{9B581D77-22CD-439C-9ECA-0344A3AF1C68}" srcOrd="5" destOrd="0" parTransId="{269A16C6-5A43-4CE6-A3F0-0086751088B8}" sibTransId="{58369792-F13D-4577-8DE8-60625210288F}"/>
    <dgm:cxn modelId="{DF98D928-376E-4A1B-BCBD-D4975894199B}" type="presOf" srcId="{49ED8AB2-82CD-43F8-AFA1-3C502BD73341}" destId="{6C2A926A-7A4E-4626-8804-448EEB58B7B5}" srcOrd="0" destOrd="2" presId="urn:microsoft.com/office/officeart/2005/8/layout/vList2"/>
    <dgm:cxn modelId="{75B27133-EE5E-430C-B6B1-0C8966C8C311}" type="presOf" srcId="{A0847F8A-81A6-4AA5-ADD2-1CD30A47BCF8}" destId="{6C2A926A-7A4E-4626-8804-448EEB58B7B5}" srcOrd="0" destOrd="3" presId="urn:microsoft.com/office/officeart/2005/8/layout/vList2"/>
    <dgm:cxn modelId="{9AF0A977-0200-4067-BA97-F8EE391BC3D3}" type="presOf" srcId="{941D1B85-9F57-4C13-A3A5-E96E22401A9E}" destId="{E547EF2D-538C-4148-A358-0D403EB54D6E}" srcOrd="0" destOrd="0" presId="urn:microsoft.com/office/officeart/2005/8/layout/vList2"/>
    <dgm:cxn modelId="{93EC3378-4681-49DF-AEA6-7796D1A4A360}" srcId="{C510BD81-50C1-48ED-A7C5-0B592B8B0374}" destId="{A0847F8A-81A6-4AA5-ADD2-1CD30A47BCF8}" srcOrd="3" destOrd="0" parTransId="{81FCD1A7-06BA-4657-9677-8BEEB6E2B60A}" sibTransId="{D71EEF07-2E68-45D2-AE7E-FE13B7B20409}"/>
    <dgm:cxn modelId="{E6A88280-FD17-4641-A7F7-9B7F506926CF}" type="presOf" srcId="{F3A217E6-31DA-473E-A578-9A3B5C4AEE0E}" destId="{ECB89C96-5827-4FB6-BB7E-AD32916538C8}" srcOrd="0" destOrd="0" presId="urn:microsoft.com/office/officeart/2005/8/layout/vList2"/>
    <dgm:cxn modelId="{4B418C89-0D28-40D3-A85C-FBB1087C1790}" type="presOf" srcId="{9B581D77-22CD-439C-9ECA-0344A3AF1C68}" destId="{6C2A926A-7A4E-4626-8804-448EEB58B7B5}" srcOrd="0" destOrd="5" presId="urn:microsoft.com/office/officeart/2005/8/layout/vList2"/>
    <dgm:cxn modelId="{C2F8AB92-1959-4677-8173-C864A53BE1E0}" srcId="{DBCC9CA3-0024-4AC2-941B-2965BB2232A5}" destId="{941D1B85-9F57-4C13-A3A5-E96E22401A9E}" srcOrd="0" destOrd="0" parTransId="{8E875950-82BA-4200-98D9-A84CE4F0ECCA}" sibTransId="{2DDFD6BC-3632-4D3A-A9D4-8C1977E51F85}"/>
    <dgm:cxn modelId="{77CBA19D-045F-4F49-B4A3-96D90A29EFD6}" srcId="{DBCC9CA3-0024-4AC2-941B-2965BB2232A5}" destId="{F3A217E6-31DA-473E-A578-9A3B5C4AEE0E}" srcOrd="3" destOrd="0" parTransId="{360922EE-A057-487D-A26A-1EAF8BBA256D}" sibTransId="{CFE75944-15AE-4227-8A3A-8AFA3C8F653C}"/>
    <dgm:cxn modelId="{F87B96A1-3E30-4A89-903D-5C18B37FE1DE}" srcId="{C510BD81-50C1-48ED-A7C5-0B592B8B0374}" destId="{9DF0F410-89BD-42A4-AFAC-133C4330B59C}" srcOrd="0" destOrd="0" parTransId="{25FA313F-EC68-4DA2-AEBA-4816B516DA0E}" sibTransId="{3506FABC-7A49-4853-8415-45A40330A350}"/>
    <dgm:cxn modelId="{6F4B74B0-A002-470A-A79C-BAC18834E270}" type="presOf" srcId="{C510BD81-50C1-48ED-A7C5-0B592B8B0374}" destId="{8E27F162-33CA-4988-9DAE-D1CA668712F6}" srcOrd="0" destOrd="0" presId="urn:microsoft.com/office/officeart/2005/8/layout/vList2"/>
    <dgm:cxn modelId="{53EAB8B7-4F10-47AD-8886-E8D8AC9C46AA}" srcId="{DBCC9CA3-0024-4AC2-941B-2965BB2232A5}" destId="{C510BD81-50C1-48ED-A7C5-0B592B8B0374}" srcOrd="2" destOrd="0" parTransId="{52EFE216-C1DD-4248-88DD-761A27E761B1}" sibTransId="{78AE1851-D10B-4C6A-9E9D-176DE37ED8EB}"/>
    <dgm:cxn modelId="{CDDDB6BD-F94B-4926-B588-C4A22CAB2AED}" type="presOf" srcId="{F95E31BE-6CFF-4437-9011-87853672850A}" destId="{6C2A926A-7A4E-4626-8804-448EEB58B7B5}" srcOrd="0" destOrd="4" presId="urn:microsoft.com/office/officeart/2005/8/layout/vList2"/>
    <dgm:cxn modelId="{22E852CD-1238-4750-B75E-A20AAD687760}" type="presOf" srcId="{29967775-2D31-4636-9347-E2A144B8AAD8}" destId="{6C2A926A-7A4E-4626-8804-448EEB58B7B5}" srcOrd="0" destOrd="1" presId="urn:microsoft.com/office/officeart/2005/8/layout/vList2"/>
    <dgm:cxn modelId="{439313D3-8A2F-4261-91CB-944F631E1F0C}" srcId="{DBCC9CA3-0024-4AC2-941B-2965BB2232A5}" destId="{3A786CBC-1DEF-4CF0-82AC-D13D66958A68}" srcOrd="1" destOrd="0" parTransId="{251DC3AE-0E86-4B47-A613-A90F9784C216}" sibTransId="{18D4ED20-0B21-4C69-8852-1FDA727D2F24}"/>
    <dgm:cxn modelId="{1F04B5F0-A41B-4BA6-9774-BC4BDD1C34F4}" type="presOf" srcId="{DBCC9CA3-0024-4AC2-941B-2965BB2232A5}" destId="{B51344FF-99A9-4AA4-9E0D-CF9747C6EC22}" srcOrd="0" destOrd="0" presId="urn:microsoft.com/office/officeart/2005/8/layout/vList2"/>
    <dgm:cxn modelId="{EDD060F5-6DB2-41DE-89A3-5D7331D8EC95}" srcId="{C510BD81-50C1-48ED-A7C5-0B592B8B0374}" destId="{29967775-2D31-4636-9347-E2A144B8AAD8}" srcOrd="1" destOrd="0" parTransId="{DEF7C7FC-4B4A-4E76-A9F2-C858CE02014C}" sibTransId="{0942E8F3-06B9-407C-B152-9B1709AAEF35}"/>
    <dgm:cxn modelId="{EB0055FD-32F3-4E77-809A-25E98BF9316E}" srcId="{DBCC9CA3-0024-4AC2-941B-2965BB2232A5}" destId="{2C37F8BA-F1F8-4057-B32B-E5F3B26DDEF4}" srcOrd="4" destOrd="0" parTransId="{9B72D349-5201-489C-A2B0-6C4121837C44}" sibTransId="{CE47652D-7712-4765-8F77-87EADC91CFBD}"/>
    <dgm:cxn modelId="{04FEAFF7-8DB5-480C-975A-1B7FFA5FD6B3}" type="presParOf" srcId="{B51344FF-99A9-4AA4-9E0D-CF9747C6EC22}" destId="{E547EF2D-538C-4148-A358-0D403EB54D6E}" srcOrd="0" destOrd="0" presId="urn:microsoft.com/office/officeart/2005/8/layout/vList2"/>
    <dgm:cxn modelId="{DE5B8359-2147-43F3-896F-6649B85E6EFA}" type="presParOf" srcId="{B51344FF-99A9-4AA4-9E0D-CF9747C6EC22}" destId="{2FEC5B4E-6328-41C5-B3DF-F121447A69DC}" srcOrd="1" destOrd="0" presId="urn:microsoft.com/office/officeart/2005/8/layout/vList2"/>
    <dgm:cxn modelId="{AD3A332E-7970-497C-BF26-57391594CBE1}" type="presParOf" srcId="{B51344FF-99A9-4AA4-9E0D-CF9747C6EC22}" destId="{03901D23-579C-4714-8573-B3627A8A911C}" srcOrd="2" destOrd="0" presId="urn:microsoft.com/office/officeart/2005/8/layout/vList2"/>
    <dgm:cxn modelId="{C2564BF6-B2C6-40C6-B1BE-0CAA8B42B6B5}" type="presParOf" srcId="{B51344FF-99A9-4AA4-9E0D-CF9747C6EC22}" destId="{A7665899-862B-4AD5-9AE9-49A8F5960834}" srcOrd="3" destOrd="0" presId="urn:microsoft.com/office/officeart/2005/8/layout/vList2"/>
    <dgm:cxn modelId="{E8B57A22-38CC-4B5F-92D7-C8D93AB76D0B}" type="presParOf" srcId="{B51344FF-99A9-4AA4-9E0D-CF9747C6EC22}" destId="{8E27F162-33CA-4988-9DAE-D1CA668712F6}" srcOrd="4" destOrd="0" presId="urn:microsoft.com/office/officeart/2005/8/layout/vList2"/>
    <dgm:cxn modelId="{74907BFF-5921-4EA8-B07F-8A9812BB761B}" type="presParOf" srcId="{B51344FF-99A9-4AA4-9E0D-CF9747C6EC22}" destId="{6C2A926A-7A4E-4626-8804-448EEB58B7B5}" srcOrd="5" destOrd="0" presId="urn:microsoft.com/office/officeart/2005/8/layout/vList2"/>
    <dgm:cxn modelId="{82591CC9-8B70-4BE7-9610-DF326A0A5ECE}" type="presParOf" srcId="{B51344FF-99A9-4AA4-9E0D-CF9747C6EC22}" destId="{ECB89C96-5827-4FB6-BB7E-AD32916538C8}" srcOrd="6" destOrd="0" presId="urn:microsoft.com/office/officeart/2005/8/layout/vList2"/>
    <dgm:cxn modelId="{1E0CA01A-617E-46F6-A4B4-CD293A47B865}" type="presParOf" srcId="{B51344FF-99A9-4AA4-9E0D-CF9747C6EC22}" destId="{B94D1D82-CFC3-40F5-9F0A-F0A72A3CFA28}" srcOrd="7" destOrd="0" presId="urn:microsoft.com/office/officeart/2005/8/layout/vList2"/>
    <dgm:cxn modelId="{77F6F4D7-057A-4C4D-8D8D-CAFF397E5277}" type="presParOf" srcId="{B51344FF-99A9-4AA4-9E0D-CF9747C6EC22}" destId="{DAD6D983-BEC2-4E50-9739-C1B83385354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46CA08-536F-4F74-A01C-1E697BC8E20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A1C68AE-E7A6-43C4-8390-C33579AB5D47}">
      <dgm:prSet custT="1"/>
      <dgm:spPr/>
      <dgm:t>
        <a:bodyPr/>
        <a:lstStyle/>
        <a:p>
          <a:r>
            <a:rPr lang="en-IN" sz="1600" b="1"/>
            <a:t>Osteoporosis</a:t>
          </a:r>
          <a:endParaRPr lang="en-IN" sz="1600" b="1" dirty="0"/>
        </a:p>
      </dgm:t>
    </dgm:pt>
    <dgm:pt modelId="{9AEB76F9-7321-44F9-B8AA-ADB214994BFD}" type="parTrans" cxnId="{E9125C85-3DD8-4546-BC28-363461C43AF3}">
      <dgm:prSet/>
      <dgm:spPr/>
      <dgm:t>
        <a:bodyPr/>
        <a:lstStyle/>
        <a:p>
          <a:endParaRPr lang="en-IN" sz="1600" b="1"/>
        </a:p>
      </dgm:t>
    </dgm:pt>
    <dgm:pt modelId="{8938FC17-B90C-414B-8068-0AE8B0253B54}" type="sibTrans" cxnId="{E9125C85-3DD8-4546-BC28-363461C43AF3}">
      <dgm:prSet/>
      <dgm:spPr/>
      <dgm:t>
        <a:bodyPr/>
        <a:lstStyle/>
        <a:p>
          <a:endParaRPr lang="en-IN" sz="1600" b="1"/>
        </a:p>
      </dgm:t>
    </dgm:pt>
    <dgm:pt modelId="{A772CB15-CA21-403B-AFA5-7FC8B2BF0038}">
      <dgm:prSet custT="1"/>
      <dgm:spPr/>
      <dgm:t>
        <a:bodyPr/>
        <a:lstStyle/>
        <a:p>
          <a:r>
            <a:rPr lang="en-IN" sz="1600" b="1"/>
            <a:t>Corticosteroid-Induced Osteoporosis</a:t>
          </a:r>
          <a:endParaRPr lang="en-IN" sz="1600" b="1" dirty="0"/>
        </a:p>
      </dgm:t>
    </dgm:pt>
    <dgm:pt modelId="{898A23E0-0CD2-4098-80A5-E62C36161B95}" type="parTrans" cxnId="{C5621B6C-4B1E-41B5-9ABC-100AF3658F0F}">
      <dgm:prSet/>
      <dgm:spPr/>
      <dgm:t>
        <a:bodyPr/>
        <a:lstStyle/>
        <a:p>
          <a:endParaRPr lang="en-IN" sz="1600" b="1"/>
        </a:p>
      </dgm:t>
    </dgm:pt>
    <dgm:pt modelId="{33E97BC5-6686-4706-A742-C54DF0EAB3D1}" type="sibTrans" cxnId="{C5621B6C-4B1E-41B5-9ABC-100AF3658F0F}">
      <dgm:prSet/>
      <dgm:spPr/>
      <dgm:t>
        <a:bodyPr/>
        <a:lstStyle/>
        <a:p>
          <a:endParaRPr lang="en-IN" sz="1600" b="1"/>
        </a:p>
      </dgm:t>
    </dgm:pt>
    <dgm:pt modelId="{05A0E395-3071-44AC-ADA6-BFF88423BC8D}">
      <dgm:prSet custT="1"/>
      <dgm:spPr/>
      <dgm:t>
        <a:bodyPr/>
        <a:lstStyle/>
        <a:p>
          <a:r>
            <a:rPr lang="en-IN" sz="1600" b="1"/>
            <a:t>Transplantation Osteoporosis</a:t>
          </a:r>
          <a:endParaRPr lang="en-IN" sz="1600" b="1" dirty="0"/>
        </a:p>
      </dgm:t>
    </dgm:pt>
    <dgm:pt modelId="{E170E70F-C67B-4D49-BB70-035DE000E58A}" type="parTrans" cxnId="{B337AD39-C668-4AB1-A56D-0AEC258445CE}">
      <dgm:prSet/>
      <dgm:spPr/>
      <dgm:t>
        <a:bodyPr/>
        <a:lstStyle/>
        <a:p>
          <a:endParaRPr lang="en-IN" sz="1600" b="1"/>
        </a:p>
      </dgm:t>
    </dgm:pt>
    <dgm:pt modelId="{129607AD-F8B4-4A1F-A72D-CB660184223A}" type="sibTrans" cxnId="{B337AD39-C668-4AB1-A56D-0AEC258445CE}">
      <dgm:prSet/>
      <dgm:spPr/>
      <dgm:t>
        <a:bodyPr/>
        <a:lstStyle/>
        <a:p>
          <a:endParaRPr lang="en-IN" sz="1600" b="1"/>
        </a:p>
      </dgm:t>
    </dgm:pt>
    <dgm:pt modelId="{334B5AF4-41F1-4003-A78D-0E9DCE1BDBE9}">
      <dgm:prSet custT="1"/>
      <dgm:spPr/>
      <dgm:t>
        <a:bodyPr/>
        <a:lstStyle/>
        <a:p>
          <a:r>
            <a:rPr lang="en-IN" sz="1600" b="1" dirty="0"/>
            <a:t>Tumour Therapy-Induced Osteoporosis (Prostate cancer and breast cancer on Aromatase inhibitors )</a:t>
          </a:r>
        </a:p>
      </dgm:t>
    </dgm:pt>
    <dgm:pt modelId="{8573C590-81E6-4D25-AB86-9A21B8E5B1A1}" type="parTrans" cxnId="{A7243D80-7F28-44F0-B4BB-4785CA5D92BE}">
      <dgm:prSet/>
      <dgm:spPr/>
      <dgm:t>
        <a:bodyPr/>
        <a:lstStyle/>
        <a:p>
          <a:endParaRPr lang="en-IN" sz="1600" b="1"/>
        </a:p>
      </dgm:t>
    </dgm:pt>
    <dgm:pt modelId="{3674F1CA-E666-4499-8E74-723853765B5A}" type="sibTrans" cxnId="{A7243D80-7F28-44F0-B4BB-4785CA5D92BE}">
      <dgm:prSet/>
      <dgm:spPr/>
      <dgm:t>
        <a:bodyPr/>
        <a:lstStyle/>
        <a:p>
          <a:endParaRPr lang="en-IN" sz="1600" b="1"/>
        </a:p>
      </dgm:t>
    </dgm:pt>
    <dgm:pt modelId="{87D3DC77-4310-46E1-A675-1AD496F56EDC}">
      <dgm:prSet custT="1"/>
      <dgm:spPr/>
      <dgm:t>
        <a:bodyPr/>
        <a:lstStyle/>
        <a:p>
          <a:r>
            <a:rPr lang="en-IN" sz="2000" b="1"/>
            <a:t>Postmenopausal osteoporosis</a:t>
          </a:r>
        </a:p>
      </dgm:t>
    </dgm:pt>
    <dgm:pt modelId="{2E29DB56-7369-41B9-AAE8-3566F5C50772}" type="parTrans" cxnId="{D30E92C1-A4EF-48E4-899D-8856ADDF6E74}">
      <dgm:prSet/>
      <dgm:spPr/>
      <dgm:t>
        <a:bodyPr/>
        <a:lstStyle/>
        <a:p>
          <a:endParaRPr lang="en-US" sz="1400"/>
        </a:p>
      </dgm:t>
    </dgm:pt>
    <dgm:pt modelId="{4DD0F287-6D29-4BDC-9D4F-EEC2837FAD92}" type="sibTrans" cxnId="{D30E92C1-A4EF-48E4-899D-8856ADDF6E74}">
      <dgm:prSet/>
      <dgm:spPr/>
      <dgm:t>
        <a:bodyPr/>
        <a:lstStyle/>
        <a:p>
          <a:endParaRPr lang="en-US" sz="1400"/>
        </a:p>
      </dgm:t>
    </dgm:pt>
    <dgm:pt modelId="{2D50448C-ABA2-430C-9E9D-42F402B5DA02}" type="pres">
      <dgm:prSet presAssocID="{2546CA08-536F-4F74-A01C-1E697BC8E208}" presName="linear" presStyleCnt="0">
        <dgm:presLayoutVars>
          <dgm:dir/>
          <dgm:animLvl val="lvl"/>
          <dgm:resizeHandles val="exact"/>
        </dgm:presLayoutVars>
      </dgm:prSet>
      <dgm:spPr/>
    </dgm:pt>
    <dgm:pt modelId="{AE5A8292-1107-4F01-B7D4-006861F9110B}" type="pres">
      <dgm:prSet presAssocID="{5A1C68AE-E7A6-43C4-8390-C33579AB5D47}" presName="parentLin" presStyleCnt="0"/>
      <dgm:spPr/>
    </dgm:pt>
    <dgm:pt modelId="{858CE08F-0ABE-4BE8-A024-C1BF26988FCC}" type="pres">
      <dgm:prSet presAssocID="{5A1C68AE-E7A6-43C4-8390-C33579AB5D47}" presName="parentLeftMargin" presStyleLbl="node1" presStyleIdx="0" presStyleCnt="5"/>
      <dgm:spPr/>
    </dgm:pt>
    <dgm:pt modelId="{9D01CF70-9844-4E1C-9AE7-02C7379422C6}" type="pres">
      <dgm:prSet presAssocID="{5A1C68AE-E7A6-43C4-8390-C33579AB5D4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6E2056A-1B3F-4FC9-9B56-EFA537A010FC}" type="pres">
      <dgm:prSet presAssocID="{5A1C68AE-E7A6-43C4-8390-C33579AB5D47}" presName="negativeSpace" presStyleCnt="0"/>
      <dgm:spPr/>
    </dgm:pt>
    <dgm:pt modelId="{A30659BA-FDA9-475B-8BFA-AF6470159692}" type="pres">
      <dgm:prSet presAssocID="{5A1C68AE-E7A6-43C4-8390-C33579AB5D47}" presName="childText" presStyleLbl="conFgAcc1" presStyleIdx="0" presStyleCnt="5">
        <dgm:presLayoutVars>
          <dgm:bulletEnabled val="1"/>
        </dgm:presLayoutVars>
      </dgm:prSet>
      <dgm:spPr/>
    </dgm:pt>
    <dgm:pt modelId="{803132BD-F742-4DF8-A5CC-A7BB58B4A12F}" type="pres">
      <dgm:prSet presAssocID="{8938FC17-B90C-414B-8068-0AE8B0253B54}" presName="spaceBetweenRectangles" presStyleCnt="0"/>
      <dgm:spPr/>
    </dgm:pt>
    <dgm:pt modelId="{86638A6F-C72F-4843-AD8A-59BAD3619616}" type="pres">
      <dgm:prSet presAssocID="{87D3DC77-4310-46E1-A675-1AD496F56EDC}" presName="parentLin" presStyleCnt="0"/>
      <dgm:spPr/>
    </dgm:pt>
    <dgm:pt modelId="{2949185D-FAAA-492C-8A23-FC2F645DC494}" type="pres">
      <dgm:prSet presAssocID="{87D3DC77-4310-46E1-A675-1AD496F56EDC}" presName="parentLeftMargin" presStyleLbl="node1" presStyleIdx="0" presStyleCnt="5"/>
      <dgm:spPr/>
    </dgm:pt>
    <dgm:pt modelId="{6846F30B-F15B-4D81-9149-CA905F8BDC01}" type="pres">
      <dgm:prSet presAssocID="{87D3DC77-4310-46E1-A675-1AD496F56E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FCA64B-E026-4EE9-86C1-7796B09F6F86}" type="pres">
      <dgm:prSet presAssocID="{87D3DC77-4310-46E1-A675-1AD496F56EDC}" presName="negativeSpace" presStyleCnt="0"/>
      <dgm:spPr/>
    </dgm:pt>
    <dgm:pt modelId="{D7F7AA1B-675A-46FB-9B82-D6C4B1EB8957}" type="pres">
      <dgm:prSet presAssocID="{87D3DC77-4310-46E1-A675-1AD496F56EDC}" presName="childText" presStyleLbl="conFgAcc1" presStyleIdx="1" presStyleCnt="5">
        <dgm:presLayoutVars>
          <dgm:bulletEnabled val="1"/>
        </dgm:presLayoutVars>
      </dgm:prSet>
      <dgm:spPr/>
    </dgm:pt>
    <dgm:pt modelId="{3F687A24-F211-47D7-B6B3-027C5156FE43}" type="pres">
      <dgm:prSet presAssocID="{4DD0F287-6D29-4BDC-9D4F-EEC2837FAD92}" presName="spaceBetweenRectangles" presStyleCnt="0"/>
      <dgm:spPr/>
    </dgm:pt>
    <dgm:pt modelId="{50B631A7-3B0A-43D2-ABA2-B02AA1479772}" type="pres">
      <dgm:prSet presAssocID="{A772CB15-CA21-403B-AFA5-7FC8B2BF0038}" presName="parentLin" presStyleCnt="0"/>
      <dgm:spPr/>
    </dgm:pt>
    <dgm:pt modelId="{0813F3EF-0439-43AF-A3A6-069CFCAD6C8E}" type="pres">
      <dgm:prSet presAssocID="{A772CB15-CA21-403B-AFA5-7FC8B2BF0038}" presName="parentLeftMargin" presStyleLbl="node1" presStyleIdx="1" presStyleCnt="5"/>
      <dgm:spPr/>
    </dgm:pt>
    <dgm:pt modelId="{B6102E94-C4FF-4A26-AD03-937FA97DFD00}" type="pres">
      <dgm:prSet presAssocID="{A772CB15-CA21-403B-AFA5-7FC8B2BF003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475B4C-D70C-4AA9-A528-3470C15628CA}" type="pres">
      <dgm:prSet presAssocID="{A772CB15-CA21-403B-AFA5-7FC8B2BF0038}" presName="negativeSpace" presStyleCnt="0"/>
      <dgm:spPr/>
    </dgm:pt>
    <dgm:pt modelId="{BACB3244-4A9B-4935-8CB2-9491FE01240B}" type="pres">
      <dgm:prSet presAssocID="{A772CB15-CA21-403B-AFA5-7FC8B2BF0038}" presName="childText" presStyleLbl="conFgAcc1" presStyleIdx="2" presStyleCnt="5">
        <dgm:presLayoutVars>
          <dgm:bulletEnabled val="1"/>
        </dgm:presLayoutVars>
      </dgm:prSet>
      <dgm:spPr/>
    </dgm:pt>
    <dgm:pt modelId="{9A82D8AA-A640-4348-AEBD-AFF627B35DA4}" type="pres">
      <dgm:prSet presAssocID="{33E97BC5-6686-4706-A742-C54DF0EAB3D1}" presName="spaceBetweenRectangles" presStyleCnt="0"/>
      <dgm:spPr/>
    </dgm:pt>
    <dgm:pt modelId="{CAD951DB-0CD6-4C3B-814A-4BAEA27FA5AA}" type="pres">
      <dgm:prSet presAssocID="{05A0E395-3071-44AC-ADA6-BFF88423BC8D}" presName="parentLin" presStyleCnt="0"/>
      <dgm:spPr/>
    </dgm:pt>
    <dgm:pt modelId="{7DE7B286-9E6C-45F5-A128-B61F3797867A}" type="pres">
      <dgm:prSet presAssocID="{05A0E395-3071-44AC-ADA6-BFF88423BC8D}" presName="parentLeftMargin" presStyleLbl="node1" presStyleIdx="2" presStyleCnt="5"/>
      <dgm:spPr/>
    </dgm:pt>
    <dgm:pt modelId="{DE8A851B-A740-4750-A21F-73D204BA00F8}" type="pres">
      <dgm:prSet presAssocID="{05A0E395-3071-44AC-ADA6-BFF88423BC8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5AB1CD-451D-44A8-8B9E-F1AB6E80DA92}" type="pres">
      <dgm:prSet presAssocID="{05A0E395-3071-44AC-ADA6-BFF88423BC8D}" presName="negativeSpace" presStyleCnt="0"/>
      <dgm:spPr/>
    </dgm:pt>
    <dgm:pt modelId="{C386C8FD-3ECA-4F0C-9FD1-6C1853800B87}" type="pres">
      <dgm:prSet presAssocID="{05A0E395-3071-44AC-ADA6-BFF88423BC8D}" presName="childText" presStyleLbl="conFgAcc1" presStyleIdx="3" presStyleCnt="5">
        <dgm:presLayoutVars>
          <dgm:bulletEnabled val="1"/>
        </dgm:presLayoutVars>
      </dgm:prSet>
      <dgm:spPr/>
    </dgm:pt>
    <dgm:pt modelId="{5567E2D2-E101-42C6-848C-E238EE351057}" type="pres">
      <dgm:prSet presAssocID="{129607AD-F8B4-4A1F-A72D-CB660184223A}" presName="spaceBetweenRectangles" presStyleCnt="0"/>
      <dgm:spPr/>
    </dgm:pt>
    <dgm:pt modelId="{EE200D15-838E-4A18-81BB-333921157E81}" type="pres">
      <dgm:prSet presAssocID="{334B5AF4-41F1-4003-A78D-0E9DCE1BDBE9}" presName="parentLin" presStyleCnt="0"/>
      <dgm:spPr/>
    </dgm:pt>
    <dgm:pt modelId="{4B7BA747-8F3F-4EF1-8CA2-ACC85B210CF2}" type="pres">
      <dgm:prSet presAssocID="{334B5AF4-41F1-4003-A78D-0E9DCE1BDBE9}" presName="parentLeftMargin" presStyleLbl="node1" presStyleIdx="3" presStyleCnt="5"/>
      <dgm:spPr/>
    </dgm:pt>
    <dgm:pt modelId="{C1806BD5-8573-4213-868F-2DC650331AE1}" type="pres">
      <dgm:prSet presAssocID="{334B5AF4-41F1-4003-A78D-0E9DCE1BDBE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A03E064-F586-4E46-AB76-EA0084EE8E54}" type="pres">
      <dgm:prSet presAssocID="{334B5AF4-41F1-4003-A78D-0E9DCE1BDBE9}" presName="negativeSpace" presStyleCnt="0"/>
      <dgm:spPr/>
    </dgm:pt>
    <dgm:pt modelId="{7ECBA42B-2333-4909-8864-C15E64E1180A}" type="pres">
      <dgm:prSet presAssocID="{334B5AF4-41F1-4003-A78D-0E9DCE1BDBE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0864303-2F7B-441E-92DE-096F78CE4CBA}" type="presOf" srcId="{A772CB15-CA21-403B-AFA5-7FC8B2BF0038}" destId="{0813F3EF-0439-43AF-A3A6-069CFCAD6C8E}" srcOrd="0" destOrd="0" presId="urn:microsoft.com/office/officeart/2005/8/layout/list1"/>
    <dgm:cxn modelId="{58DF1D11-42DB-4F8E-850D-0F7EBA1491AB}" type="presOf" srcId="{334B5AF4-41F1-4003-A78D-0E9DCE1BDBE9}" destId="{C1806BD5-8573-4213-868F-2DC650331AE1}" srcOrd="1" destOrd="0" presId="urn:microsoft.com/office/officeart/2005/8/layout/list1"/>
    <dgm:cxn modelId="{B4523522-CB0A-4CEE-A4D1-0E063DA1B85A}" type="presOf" srcId="{5A1C68AE-E7A6-43C4-8390-C33579AB5D47}" destId="{858CE08F-0ABE-4BE8-A024-C1BF26988FCC}" srcOrd="0" destOrd="0" presId="urn:microsoft.com/office/officeart/2005/8/layout/list1"/>
    <dgm:cxn modelId="{67928D35-13B3-4ABF-AE6F-9B47030B3ABA}" type="presOf" srcId="{334B5AF4-41F1-4003-A78D-0E9DCE1BDBE9}" destId="{4B7BA747-8F3F-4EF1-8CA2-ACC85B210CF2}" srcOrd="0" destOrd="0" presId="urn:microsoft.com/office/officeart/2005/8/layout/list1"/>
    <dgm:cxn modelId="{B337AD39-C668-4AB1-A56D-0AEC258445CE}" srcId="{2546CA08-536F-4F74-A01C-1E697BC8E208}" destId="{05A0E395-3071-44AC-ADA6-BFF88423BC8D}" srcOrd="3" destOrd="0" parTransId="{E170E70F-C67B-4D49-BB70-035DE000E58A}" sibTransId="{129607AD-F8B4-4A1F-A72D-CB660184223A}"/>
    <dgm:cxn modelId="{82F96258-D80E-466B-A70F-085BEE8B3469}" type="presOf" srcId="{05A0E395-3071-44AC-ADA6-BFF88423BC8D}" destId="{7DE7B286-9E6C-45F5-A128-B61F3797867A}" srcOrd="0" destOrd="0" presId="urn:microsoft.com/office/officeart/2005/8/layout/list1"/>
    <dgm:cxn modelId="{C5621B6C-4B1E-41B5-9ABC-100AF3658F0F}" srcId="{2546CA08-536F-4F74-A01C-1E697BC8E208}" destId="{A772CB15-CA21-403B-AFA5-7FC8B2BF0038}" srcOrd="2" destOrd="0" parTransId="{898A23E0-0CD2-4098-80A5-E62C36161B95}" sibTransId="{33E97BC5-6686-4706-A742-C54DF0EAB3D1}"/>
    <dgm:cxn modelId="{A771E377-82F0-4B24-80A7-0F8574CF8E29}" type="presOf" srcId="{A772CB15-CA21-403B-AFA5-7FC8B2BF0038}" destId="{B6102E94-C4FF-4A26-AD03-937FA97DFD00}" srcOrd="1" destOrd="0" presId="urn:microsoft.com/office/officeart/2005/8/layout/list1"/>
    <dgm:cxn modelId="{A7243D80-7F28-44F0-B4BB-4785CA5D92BE}" srcId="{2546CA08-536F-4F74-A01C-1E697BC8E208}" destId="{334B5AF4-41F1-4003-A78D-0E9DCE1BDBE9}" srcOrd="4" destOrd="0" parTransId="{8573C590-81E6-4D25-AB86-9A21B8E5B1A1}" sibTransId="{3674F1CA-E666-4499-8E74-723853765B5A}"/>
    <dgm:cxn modelId="{E9125C85-3DD8-4546-BC28-363461C43AF3}" srcId="{2546CA08-536F-4F74-A01C-1E697BC8E208}" destId="{5A1C68AE-E7A6-43C4-8390-C33579AB5D47}" srcOrd="0" destOrd="0" parTransId="{9AEB76F9-7321-44F9-B8AA-ADB214994BFD}" sibTransId="{8938FC17-B90C-414B-8068-0AE8B0253B54}"/>
    <dgm:cxn modelId="{45C4BF9C-F37E-44DF-8404-12CBF252E8DD}" type="presOf" srcId="{87D3DC77-4310-46E1-A675-1AD496F56EDC}" destId="{6846F30B-F15B-4D81-9149-CA905F8BDC01}" srcOrd="1" destOrd="0" presId="urn:microsoft.com/office/officeart/2005/8/layout/list1"/>
    <dgm:cxn modelId="{D30E92C1-A4EF-48E4-899D-8856ADDF6E74}" srcId="{2546CA08-536F-4F74-A01C-1E697BC8E208}" destId="{87D3DC77-4310-46E1-A675-1AD496F56EDC}" srcOrd="1" destOrd="0" parTransId="{2E29DB56-7369-41B9-AAE8-3566F5C50772}" sibTransId="{4DD0F287-6D29-4BDC-9D4F-EEC2837FAD92}"/>
    <dgm:cxn modelId="{0D0502C7-3ED6-405D-AC9A-AA5BF430FB75}" type="presOf" srcId="{87D3DC77-4310-46E1-A675-1AD496F56EDC}" destId="{2949185D-FAAA-492C-8A23-FC2F645DC494}" srcOrd="0" destOrd="0" presId="urn:microsoft.com/office/officeart/2005/8/layout/list1"/>
    <dgm:cxn modelId="{D26B42DF-8A89-4B72-A39B-1997240CE52A}" type="presOf" srcId="{2546CA08-536F-4F74-A01C-1E697BC8E208}" destId="{2D50448C-ABA2-430C-9E9D-42F402B5DA02}" srcOrd="0" destOrd="0" presId="urn:microsoft.com/office/officeart/2005/8/layout/list1"/>
    <dgm:cxn modelId="{8784D1FD-3ED3-47A1-85BE-5901ECA7C6C2}" type="presOf" srcId="{5A1C68AE-E7A6-43C4-8390-C33579AB5D47}" destId="{9D01CF70-9844-4E1C-9AE7-02C7379422C6}" srcOrd="1" destOrd="0" presId="urn:microsoft.com/office/officeart/2005/8/layout/list1"/>
    <dgm:cxn modelId="{74D0FBFD-4ABD-49B9-A75D-6A23B8410371}" type="presOf" srcId="{05A0E395-3071-44AC-ADA6-BFF88423BC8D}" destId="{DE8A851B-A740-4750-A21F-73D204BA00F8}" srcOrd="1" destOrd="0" presId="urn:microsoft.com/office/officeart/2005/8/layout/list1"/>
    <dgm:cxn modelId="{D0B54507-4EA0-46C8-B344-C9D81FEE4D2D}" type="presParOf" srcId="{2D50448C-ABA2-430C-9E9D-42F402B5DA02}" destId="{AE5A8292-1107-4F01-B7D4-006861F9110B}" srcOrd="0" destOrd="0" presId="urn:microsoft.com/office/officeart/2005/8/layout/list1"/>
    <dgm:cxn modelId="{F58E3179-1A18-4A9C-AE13-87C040DBB976}" type="presParOf" srcId="{AE5A8292-1107-4F01-B7D4-006861F9110B}" destId="{858CE08F-0ABE-4BE8-A024-C1BF26988FCC}" srcOrd="0" destOrd="0" presId="urn:microsoft.com/office/officeart/2005/8/layout/list1"/>
    <dgm:cxn modelId="{FED0B79D-AB23-4FA0-AF5D-93CEFB39BD2B}" type="presParOf" srcId="{AE5A8292-1107-4F01-B7D4-006861F9110B}" destId="{9D01CF70-9844-4E1C-9AE7-02C7379422C6}" srcOrd="1" destOrd="0" presId="urn:microsoft.com/office/officeart/2005/8/layout/list1"/>
    <dgm:cxn modelId="{E7EE594C-9BFF-4D78-9676-57FF8A043F1F}" type="presParOf" srcId="{2D50448C-ABA2-430C-9E9D-42F402B5DA02}" destId="{A6E2056A-1B3F-4FC9-9B56-EFA537A010FC}" srcOrd="1" destOrd="0" presId="urn:microsoft.com/office/officeart/2005/8/layout/list1"/>
    <dgm:cxn modelId="{121D4530-D0DE-44D3-BEF3-84A41AE9B166}" type="presParOf" srcId="{2D50448C-ABA2-430C-9E9D-42F402B5DA02}" destId="{A30659BA-FDA9-475B-8BFA-AF6470159692}" srcOrd="2" destOrd="0" presId="urn:microsoft.com/office/officeart/2005/8/layout/list1"/>
    <dgm:cxn modelId="{00FF951D-C917-4910-9612-5C554B531D36}" type="presParOf" srcId="{2D50448C-ABA2-430C-9E9D-42F402B5DA02}" destId="{803132BD-F742-4DF8-A5CC-A7BB58B4A12F}" srcOrd="3" destOrd="0" presId="urn:microsoft.com/office/officeart/2005/8/layout/list1"/>
    <dgm:cxn modelId="{E5A9B297-5D41-46E6-A361-328B61C02ACD}" type="presParOf" srcId="{2D50448C-ABA2-430C-9E9D-42F402B5DA02}" destId="{86638A6F-C72F-4843-AD8A-59BAD3619616}" srcOrd="4" destOrd="0" presId="urn:microsoft.com/office/officeart/2005/8/layout/list1"/>
    <dgm:cxn modelId="{9054ED81-1468-4B8F-8823-17EE1955ADEF}" type="presParOf" srcId="{86638A6F-C72F-4843-AD8A-59BAD3619616}" destId="{2949185D-FAAA-492C-8A23-FC2F645DC494}" srcOrd="0" destOrd="0" presId="urn:microsoft.com/office/officeart/2005/8/layout/list1"/>
    <dgm:cxn modelId="{4735A6E8-2D48-4BB9-9C37-E1E6E171B407}" type="presParOf" srcId="{86638A6F-C72F-4843-AD8A-59BAD3619616}" destId="{6846F30B-F15B-4D81-9149-CA905F8BDC01}" srcOrd="1" destOrd="0" presId="urn:microsoft.com/office/officeart/2005/8/layout/list1"/>
    <dgm:cxn modelId="{76CAF4CC-9DC7-4F57-ADC0-00F5F2DBEB7A}" type="presParOf" srcId="{2D50448C-ABA2-430C-9E9D-42F402B5DA02}" destId="{40FCA64B-E026-4EE9-86C1-7796B09F6F86}" srcOrd="5" destOrd="0" presId="urn:microsoft.com/office/officeart/2005/8/layout/list1"/>
    <dgm:cxn modelId="{28F4C4C7-ACAA-4767-85BB-F84925266087}" type="presParOf" srcId="{2D50448C-ABA2-430C-9E9D-42F402B5DA02}" destId="{D7F7AA1B-675A-46FB-9B82-D6C4B1EB8957}" srcOrd="6" destOrd="0" presId="urn:microsoft.com/office/officeart/2005/8/layout/list1"/>
    <dgm:cxn modelId="{FC7F3C8E-30ED-47AC-A64A-7B8CD8053D46}" type="presParOf" srcId="{2D50448C-ABA2-430C-9E9D-42F402B5DA02}" destId="{3F687A24-F211-47D7-B6B3-027C5156FE43}" srcOrd="7" destOrd="0" presId="urn:microsoft.com/office/officeart/2005/8/layout/list1"/>
    <dgm:cxn modelId="{2834B7D8-9095-4968-91C3-6AA8E4078D46}" type="presParOf" srcId="{2D50448C-ABA2-430C-9E9D-42F402B5DA02}" destId="{50B631A7-3B0A-43D2-ABA2-B02AA1479772}" srcOrd="8" destOrd="0" presId="urn:microsoft.com/office/officeart/2005/8/layout/list1"/>
    <dgm:cxn modelId="{62F4B72E-73DF-44C3-8218-096782F1F8C5}" type="presParOf" srcId="{50B631A7-3B0A-43D2-ABA2-B02AA1479772}" destId="{0813F3EF-0439-43AF-A3A6-069CFCAD6C8E}" srcOrd="0" destOrd="0" presId="urn:microsoft.com/office/officeart/2005/8/layout/list1"/>
    <dgm:cxn modelId="{BA981238-E755-4AB1-9CD1-8E6151D4379D}" type="presParOf" srcId="{50B631A7-3B0A-43D2-ABA2-B02AA1479772}" destId="{B6102E94-C4FF-4A26-AD03-937FA97DFD00}" srcOrd="1" destOrd="0" presId="urn:microsoft.com/office/officeart/2005/8/layout/list1"/>
    <dgm:cxn modelId="{8D29C3E8-B049-40E1-834C-6556BF4F2D09}" type="presParOf" srcId="{2D50448C-ABA2-430C-9E9D-42F402B5DA02}" destId="{A4475B4C-D70C-4AA9-A528-3470C15628CA}" srcOrd="9" destOrd="0" presId="urn:microsoft.com/office/officeart/2005/8/layout/list1"/>
    <dgm:cxn modelId="{04F9DB79-B805-4FD2-9FBF-4F0354CE730A}" type="presParOf" srcId="{2D50448C-ABA2-430C-9E9D-42F402B5DA02}" destId="{BACB3244-4A9B-4935-8CB2-9491FE01240B}" srcOrd="10" destOrd="0" presId="urn:microsoft.com/office/officeart/2005/8/layout/list1"/>
    <dgm:cxn modelId="{CDBEFA7E-77AB-45B4-8446-8248E976BAEA}" type="presParOf" srcId="{2D50448C-ABA2-430C-9E9D-42F402B5DA02}" destId="{9A82D8AA-A640-4348-AEBD-AFF627B35DA4}" srcOrd="11" destOrd="0" presId="urn:microsoft.com/office/officeart/2005/8/layout/list1"/>
    <dgm:cxn modelId="{4675D619-2EC8-444D-8B26-3B9EF9F9B314}" type="presParOf" srcId="{2D50448C-ABA2-430C-9E9D-42F402B5DA02}" destId="{CAD951DB-0CD6-4C3B-814A-4BAEA27FA5AA}" srcOrd="12" destOrd="0" presId="urn:microsoft.com/office/officeart/2005/8/layout/list1"/>
    <dgm:cxn modelId="{10C44B6D-5A5E-439E-A69B-BCED68FABAF5}" type="presParOf" srcId="{CAD951DB-0CD6-4C3B-814A-4BAEA27FA5AA}" destId="{7DE7B286-9E6C-45F5-A128-B61F3797867A}" srcOrd="0" destOrd="0" presId="urn:microsoft.com/office/officeart/2005/8/layout/list1"/>
    <dgm:cxn modelId="{193338C0-717E-4CDB-9C9A-91787010C127}" type="presParOf" srcId="{CAD951DB-0CD6-4C3B-814A-4BAEA27FA5AA}" destId="{DE8A851B-A740-4750-A21F-73D204BA00F8}" srcOrd="1" destOrd="0" presId="urn:microsoft.com/office/officeart/2005/8/layout/list1"/>
    <dgm:cxn modelId="{1B59ED96-0F1D-42BB-BB95-17BB9CA1067A}" type="presParOf" srcId="{2D50448C-ABA2-430C-9E9D-42F402B5DA02}" destId="{CA5AB1CD-451D-44A8-8B9E-F1AB6E80DA92}" srcOrd="13" destOrd="0" presId="urn:microsoft.com/office/officeart/2005/8/layout/list1"/>
    <dgm:cxn modelId="{E0C9A67A-BA9B-41FD-AD9B-DFD2E421B206}" type="presParOf" srcId="{2D50448C-ABA2-430C-9E9D-42F402B5DA02}" destId="{C386C8FD-3ECA-4F0C-9FD1-6C1853800B87}" srcOrd="14" destOrd="0" presId="urn:microsoft.com/office/officeart/2005/8/layout/list1"/>
    <dgm:cxn modelId="{D7D775DC-4F7C-4528-92E5-E78AD79FA300}" type="presParOf" srcId="{2D50448C-ABA2-430C-9E9D-42F402B5DA02}" destId="{5567E2D2-E101-42C6-848C-E238EE351057}" srcOrd="15" destOrd="0" presId="urn:microsoft.com/office/officeart/2005/8/layout/list1"/>
    <dgm:cxn modelId="{49940097-E080-44BF-8112-70B313C57530}" type="presParOf" srcId="{2D50448C-ABA2-430C-9E9D-42F402B5DA02}" destId="{EE200D15-838E-4A18-81BB-333921157E81}" srcOrd="16" destOrd="0" presId="urn:microsoft.com/office/officeart/2005/8/layout/list1"/>
    <dgm:cxn modelId="{94902D39-C6E9-4AE0-BE71-AB342D0A7B58}" type="presParOf" srcId="{EE200D15-838E-4A18-81BB-333921157E81}" destId="{4B7BA747-8F3F-4EF1-8CA2-ACC85B210CF2}" srcOrd="0" destOrd="0" presId="urn:microsoft.com/office/officeart/2005/8/layout/list1"/>
    <dgm:cxn modelId="{371F368E-FC50-409E-A767-522BDDA8DB15}" type="presParOf" srcId="{EE200D15-838E-4A18-81BB-333921157E81}" destId="{C1806BD5-8573-4213-868F-2DC650331AE1}" srcOrd="1" destOrd="0" presId="urn:microsoft.com/office/officeart/2005/8/layout/list1"/>
    <dgm:cxn modelId="{AD6CCBD3-72DF-41A0-BDDE-B6990AA85806}" type="presParOf" srcId="{2D50448C-ABA2-430C-9E9D-42F402B5DA02}" destId="{DA03E064-F586-4E46-AB76-EA0084EE8E54}" srcOrd="17" destOrd="0" presId="urn:microsoft.com/office/officeart/2005/8/layout/list1"/>
    <dgm:cxn modelId="{5D498048-9BDB-4BAD-BB5E-3E32AE117E5E}" type="presParOf" srcId="{2D50448C-ABA2-430C-9E9D-42F402B5DA02}" destId="{7ECBA42B-2333-4909-8864-C15E64E1180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08E972-033A-4F5A-9F05-408E3A01475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8F9DB36-043C-400E-B9AC-5B8C9DEEAAF5}">
      <dgm:prSet/>
      <dgm:spPr/>
      <dgm:t>
        <a:bodyPr/>
        <a:lstStyle/>
        <a:p>
          <a:r>
            <a:rPr lang="en-US"/>
            <a:t>BP : Zoledronic acid </a:t>
          </a:r>
        </a:p>
      </dgm:t>
    </dgm:pt>
    <dgm:pt modelId="{73744FFD-91F6-4FD6-97A2-9F3B8A338A15}" type="parTrans" cxnId="{AAF83711-F7EE-4D6C-AAC9-45B2ECB1E35D}">
      <dgm:prSet/>
      <dgm:spPr/>
      <dgm:t>
        <a:bodyPr/>
        <a:lstStyle/>
        <a:p>
          <a:endParaRPr lang="en-US"/>
        </a:p>
      </dgm:t>
    </dgm:pt>
    <dgm:pt modelId="{55A609F6-2319-4275-B04D-6797B416C658}" type="sibTrans" cxnId="{AAF83711-F7EE-4D6C-AAC9-45B2ECB1E35D}">
      <dgm:prSet/>
      <dgm:spPr/>
      <dgm:t>
        <a:bodyPr/>
        <a:lstStyle/>
        <a:p>
          <a:endParaRPr lang="en-US"/>
        </a:p>
      </dgm:t>
    </dgm:pt>
    <dgm:pt modelId="{928E613A-BE7F-4417-83F9-C80B90E0B8C7}">
      <dgm:prSet/>
      <dgm:spPr/>
      <dgm:t>
        <a:bodyPr/>
        <a:lstStyle/>
        <a:p>
          <a:r>
            <a:rPr lang="en-US"/>
            <a:t>Denosumab </a:t>
          </a:r>
        </a:p>
      </dgm:t>
    </dgm:pt>
    <dgm:pt modelId="{5C4A5EBA-A8FD-4702-92AB-92398DFC2364}" type="parTrans" cxnId="{DE1BA57A-0BDC-404A-9298-CE6A233B3555}">
      <dgm:prSet/>
      <dgm:spPr/>
      <dgm:t>
        <a:bodyPr/>
        <a:lstStyle/>
        <a:p>
          <a:endParaRPr lang="en-US"/>
        </a:p>
      </dgm:t>
    </dgm:pt>
    <dgm:pt modelId="{6C022F70-CD12-4447-8846-FACCDAB4F75A}" type="sibTrans" cxnId="{DE1BA57A-0BDC-404A-9298-CE6A233B3555}">
      <dgm:prSet/>
      <dgm:spPr/>
      <dgm:t>
        <a:bodyPr/>
        <a:lstStyle/>
        <a:p>
          <a:endParaRPr lang="en-US"/>
        </a:p>
      </dgm:t>
    </dgm:pt>
    <dgm:pt modelId="{ED532DC8-9B4F-4C3C-8910-F30EC58D428D}">
      <dgm:prSet/>
      <dgm:spPr/>
      <dgm:t>
        <a:bodyPr/>
        <a:lstStyle/>
        <a:p>
          <a:r>
            <a:rPr lang="en-US"/>
            <a:t>Teriparatide </a:t>
          </a:r>
        </a:p>
      </dgm:t>
    </dgm:pt>
    <dgm:pt modelId="{1AEF3F8D-4E00-47D4-BA6F-97698DAC296E}" type="parTrans" cxnId="{C8D8A967-07E4-474A-BECF-8E13BE2A3C20}">
      <dgm:prSet/>
      <dgm:spPr/>
      <dgm:t>
        <a:bodyPr/>
        <a:lstStyle/>
        <a:p>
          <a:endParaRPr lang="en-US"/>
        </a:p>
      </dgm:t>
    </dgm:pt>
    <dgm:pt modelId="{0D4403C1-4711-4B98-8198-00EB4ACB04B0}" type="sibTrans" cxnId="{C8D8A967-07E4-474A-BECF-8E13BE2A3C20}">
      <dgm:prSet/>
      <dgm:spPr/>
      <dgm:t>
        <a:bodyPr/>
        <a:lstStyle/>
        <a:p>
          <a:endParaRPr lang="en-US"/>
        </a:p>
      </dgm:t>
    </dgm:pt>
    <dgm:pt modelId="{88C782F8-E42F-4343-A957-41E8D63487DF}">
      <dgm:prSet/>
      <dgm:spPr/>
      <dgm:t>
        <a:bodyPr/>
        <a:lstStyle/>
        <a:p>
          <a:r>
            <a:rPr lang="en-US"/>
            <a:t>Romosozumab </a:t>
          </a:r>
        </a:p>
      </dgm:t>
    </dgm:pt>
    <dgm:pt modelId="{4FE6129C-6A0F-49A4-8ABC-B85C81CF2239}" type="parTrans" cxnId="{6E1A1EDD-F142-462F-B9D3-AC50DE833351}">
      <dgm:prSet/>
      <dgm:spPr/>
      <dgm:t>
        <a:bodyPr/>
        <a:lstStyle/>
        <a:p>
          <a:endParaRPr lang="en-US"/>
        </a:p>
      </dgm:t>
    </dgm:pt>
    <dgm:pt modelId="{4A5263DA-DE29-4046-B0D0-F977D81AE834}" type="sibTrans" cxnId="{6E1A1EDD-F142-462F-B9D3-AC50DE833351}">
      <dgm:prSet/>
      <dgm:spPr/>
      <dgm:t>
        <a:bodyPr/>
        <a:lstStyle/>
        <a:p>
          <a:endParaRPr lang="en-US"/>
        </a:p>
      </dgm:t>
    </dgm:pt>
    <dgm:pt modelId="{F9CCFB80-93FA-4670-AFBF-387B8D771B9F}" type="pres">
      <dgm:prSet presAssocID="{B808E972-033A-4F5A-9F05-408E3A014755}" presName="linear" presStyleCnt="0">
        <dgm:presLayoutVars>
          <dgm:dir/>
          <dgm:animLvl val="lvl"/>
          <dgm:resizeHandles val="exact"/>
        </dgm:presLayoutVars>
      </dgm:prSet>
      <dgm:spPr/>
    </dgm:pt>
    <dgm:pt modelId="{15AFA420-84BB-4229-BF89-0F620636B4BA}" type="pres">
      <dgm:prSet presAssocID="{88F9DB36-043C-400E-B9AC-5B8C9DEEAAF5}" presName="parentLin" presStyleCnt="0"/>
      <dgm:spPr/>
    </dgm:pt>
    <dgm:pt modelId="{7C5B782D-5F50-45BD-9A4B-CBA73DC0DDD0}" type="pres">
      <dgm:prSet presAssocID="{88F9DB36-043C-400E-B9AC-5B8C9DEEAAF5}" presName="parentLeftMargin" presStyleLbl="node1" presStyleIdx="0" presStyleCnt="4"/>
      <dgm:spPr/>
    </dgm:pt>
    <dgm:pt modelId="{0FD30BFA-C17A-4E45-AC04-3C3BB5FAAB62}" type="pres">
      <dgm:prSet presAssocID="{88F9DB36-043C-400E-B9AC-5B8C9DEEAA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4AD77F-165D-4A18-B92B-A949A57AB1E6}" type="pres">
      <dgm:prSet presAssocID="{88F9DB36-043C-400E-B9AC-5B8C9DEEAAF5}" presName="negativeSpace" presStyleCnt="0"/>
      <dgm:spPr/>
    </dgm:pt>
    <dgm:pt modelId="{9932DED2-C00C-41C5-B24C-9180470F9F93}" type="pres">
      <dgm:prSet presAssocID="{88F9DB36-043C-400E-B9AC-5B8C9DEEAAF5}" presName="childText" presStyleLbl="conFgAcc1" presStyleIdx="0" presStyleCnt="4">
        <dgm:presLayoutVars>
          <dgm:bulletEnabled val="1"/>
        </dgm:presLayoutVars>
      </dgm:prSet>
      <dgm:spPr/>
    </dgm:pt>
    <dgm:pt modelId="{E116E3E2-B4F2-42C8-BE1C-439E997E68F8}" type="pres">
      <dgm:prSet presAssocID="{55A609F6-2319-4275-B04D-6797B416C658}" presName="spaceBetweenRectangles" presStyleCnt="0"/>
      <dgm:spPr/>
    </dgm:pt>
    <dgm:pt modelId="{86FBABF1-C5BD-4B99-B953-C957362F6B0D}" type="pres">
      <dgm:prSet presAssocID="{928E613A-BE7F-4417-83F9-C80B90E0B8C7}" presName="parentLin" presStyleCnt="0"/>
      <dgm:spPr/>
    </dgm:pt>
    <dgm:pt modelId="{2826BE1E-BB22-4638-A61B-7393918E1CE9}" type="pres">
      <dgm:prSet presAssocID="{928E613A-BE7F-4417-83F9-C80B90E0B8C7}" presName="parentLeftMargin" presStyleLbl="node1" presStyleIdx="0" presStyleCnt="4"/>
      <dgm:spPr/>
    </dgm:pt>
    <dgm:pt modelId="{5EEDEE23-72C0-49AD-8B90-86CB2D21497A}" type="pres">
      <dgm:prSet presAssocID="{928E613A-BE7F-4417-83F9-C80B90E0B8C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A677199-292F-4581-BBA5-34A19BE5D257}" type="pres">
      <dgm:prSet presAssocID="{928E613A-BE7F-4417-83F9-C80B90E0B8C7}" presName="negativeSpace" presStyleCnt="0"/>
      <dgm:spPr/>
    </dgm:pt>
    <dgm:pt modelId="{BC1549FA-CCA9-4C84-8449-825798B576C1}" type="pres">
      <dgm:prSet presAssocID="{928E613A-BE7F-4417-83F9-C80B90E0B8C7}" presName="childText" presStyleLbl="conFgAcc1" presStyleIdx="1" presStyleCnt="4">
        <dgm:presLayoutVars>
          <dgm:bulletEnabled val="1"/>
        </dgm:presLayoutVars>
      </dgm:prSet>
      <dgm:spPr/>
    </dgm:pt>
    <dgm:pt modelId="{AB4675FC-3B7D-452C-947F-D390FC33EDC2}" type="pres">
      <dgm:prSet presAssocID="{6C022F70-CD12-4447-8846-FACCDAB4F75A}" presName="spaceBetweenRectangles" presStyleCnt="0"/>
      <dgm:spPr/>
    </dgm:pt>
    <dgm:pt modelId="{3D3DF3FA-FBBB-411B-890D-EFFAB988E299}" type="pres">
      <dgm:prSet presAssocID="{ED532DC8-9B4F-4C3C-8910-F30EC58D428D}" presName="parentLin" presStyleCnt="0"/>
      <dgm:spPr/>
    </dgm:pt>
    <dgm:pt modelId="{A112CBCD-6BC2-496A-B35D-57CD535D8FC4}" type="pres">
      <dgm:prSet presAssocID="{ED532DC8-9B4F-4C3C-8910-F30EC58D428D}" presName="parentLeftMargin" presStyleLbl="node1" presStyleIdx="1" presStyleCnt="4"/>
      <dgm:spPr/>
    </dgm:pt>
    <dgm:pt modelId="{BADE5AC1-C9FD-4416-A3D7-D0A060EA6BFD}" type="pres">
      <dgm:prSet presAssocID="{ED532DC8-9B4F-4C3C-8910-F30EC58D42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4C9068-8B40-48A4-AC7C-68C5675B0F7F}" type="pres">
      <dgm:prSet presAssocID="{ED532DC8-9B4F-4C3C-8910-F30EC58D428D}" presName="negativeSpace" presStyleCnt="0"/>
      <dgm:spPr/>
    </dgm:pt>
    <dgm:pt modelId="{6B00BC96-4C46-4603-880D-9A289373AAAA}" type="pres">
      <dgm:prSet presAssocID="{ED532DC8-9B4F-4C3C-8910-F30EC58D428D}" presName="childText" presStyleLbl="conFgAcc1" presStyleIdx="2" presStyleCnt="4">
        <dgm:presLayoutVars>
          <dgm:bulletEnabled val="1"/>
        </dgm:presLayoutVars>
      </dgm:prSet>
      <dgm:spPr/>
    </dgm:pt>
    <dgm:pt modelId="{0F82DBB1-5654-4F54-8F5A-E595DFEEE462}" type="pres">
      <dgm:prSet presAssocID="{0D4403C1-4711-4B98-8198-00EB4ACB04B0}" presName="spaceBetweenRectangles" presStyleCnt="0"/>
      <dgm:spPr/>
    </dgm:pt>
    <dgm:pt modelId="{7DD7C8A7-8D2D-4491-A356-7A382C439EC3}" type="pres">
      <dgm:prSet presAssocID="{88C782F8-E42F-4343-A957-41E8D63487DF}" presName="parentLin" presStyleCnt="0"/>
      <dgm:spPr/>
    </dgm:pt>
    <dgm:pt modelId="{AEDB7B38-ED2A-49B0-9B99-DDE3C57C6BA1}" type="pres">
      <dgm:prSet presAssocID="{88C782F8-E42F-4343-A957-41E8D63487DF}" presName="parentLeftMargin" presStyleLbl="node1" presStyleIdx="2" presStyleCnt="4"/>
      <dgm:spPr/>
    </dgm:pt>
    <dgm:pt modelId="{70148D38-3269-41CE-9726-66648BBF7AEE}" type="pres">
      <dgm:prSet presAssocID="{88C782F8-E42F-4343-A957-41E8D63487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7495C6-A526-43C7-8BBA-7C785F73106A}" type="pres">
      <dgm:prSet presAssocID="{88C782F8-E42F-4343-A957-41E8D63487DF}" presName="negativeSpace" presStyleCnt="0"/>
      <dgm:spPr/>
    </dgm:pt>
    <dgm:pt modelId="{BA6E48CA-6E19-4E53-83B4-BFB6D8264C2C}" type="pres">
      <dgm:prSet presAssocID="{88C782F8-E42F-4343-A957-41E8D63487D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F83711-F7EE-4D6C-AAC9-45B2ECB1E35D}" srcId="{B808E972-033A-4F5A-9F05-408E3A014755}" destId="{88F9DB36-043C-400E-B9AC-5B8C9DEEAAF5}" srcOrd="0" destOrd="0" parTransId="{73744FFD-91F6-4FD6-97A2-9F3B8A338A15}" sibTransId="{55A609F6-2319-4275-B04D-6797B416C658}"/>
    <dgm:cxn modelId="{E5E5441B-33F4-4613-AE54-FC17A119AB84}" type="presOf" srcId="{88F9DB36-043C-400E-B9AC-5B8C9DEEAAF5}" destId="{7C5B782D-5F50-45BD-9A4B-CBA73DC0DDD0}" srcOrd="0" destOrd="0" presId="urn:microsoft.com/office/officeart/2005/8/layout/list1"/>
    <dgm:cxn modelId="{C8D8A967-07E4-474A-BECF-8E13BE2A3C20}" srcId="{B808E972-033A-4F5A-9F05-408E3A014755}" destId="{ED532DC8-9B4F-4C3C-8910-F30EC58D428D}" srcOrd="2" destOrd="0" parTransId="{1AEF3F8D-4E00-47D4-BA6F-97698DAC296E}" sibTransId="{0D4403C1-4711-4B98-8198-00EB4ACB04B0}"/>
    <dgm:cxn modelId="{DE1BA57A-0BDC-404A-9298-CE6A233B3555}" srcId="{B808E972-033A-4F5A-9F05-408E3A014755}" destId="{928E613A-BE7F-4417-83F9-C80B90E0B8C7}" srcOrd="1" destOrd="0" parTransId="{5C4A5EBA-A8FD-4702-92AB-92398DFC2364}" sibTransId="{6C022F70-CD12-4447-8846-FACCDAB4F75A}"/>
    <dgm:cxn modelId="{0A564BA4-CD7E-4E67-BFDA-53051544B993}" type="presOf" srcId="{928E613A-BE7F-4417-83F9-C80B90E0B8C7}" destId="{5EEDEE23-72C0-49AD-8B90-86CB2D21497A}" srcOrd="1" destOrd="0" presId="urn:microsoft.com/office/officeart/2005/8/layout/list1"/>
    <dgm:cxn modelId="{FCF948C3-9426-488B-B484-F60241FA928A}" type="presOf" srcId="{88C782F8-E42F-4343-A957-41E8D63487DF}" destId="{AEDB7B38-ED2A-49B0-9B99-DDE3C57C6BA1}" srcOrd="0" destOrd="0" presId="urn:microsoft.com/office/officeart/2005/8/layout/list1"/>
    <dgm:cxn modelId="{769898C7-F766-4235-BCD1-BFE8BFD00E94}" type="presOf" srcId="{88F9DB36-043C-400E-B9AC-5B8C9DEEAAF5}" destId="{0FD30BFA-C17A-4E45-AC04-3C3BB5FAAB62}" srcOrd="1" destOrd="0" presId="urn:microsoft.com/office/officeart/2005/8/layout/list1"/>
    <dgm:cxn modelId="{6E1A1EDD-F142-462F-B9D3-AC50DE833351}" srcId="{B808E972-033A-4F5A-9F05-408E3A014755}" destId="{88C782F8-E42F-4343-A957-41E8D63487DF}" srcOrd="3" destOrd="0" parTransId="{4FE6129C-6A0F-49A4-8ABC-B85C81CF2239}" sibTransId="{4A5263DA-DE29-4046-B0D0-F977D81AE834}"/>
    <dgm:cxn modelId="{7EE1EEDD-AEA2-4466-A50D-1B68875CBFA2}" type="presOf" srcId="{B808E972-033A-4F5A-9F05-408E3A014755}" destId="{F9CCFB80-93FA-4670-AFBF-387B8D771B9F}" srcOrd="0" destOrd="0" presId="urn:microsoft.com/office/officeart/2005/8/layout/list1"/>
    <dgm:cxn modelId="{E316AFE7-BB75-418C-88F4-E56FBE2E12BE}" type="presOf" srcId="{88C782F8-E42F-4343-A957-41E8D63487DF}" destId="{70148D38-3269-41CE-9726-66648BBF7AEE}" srcOrd="1" destOrd="0" presId="urn:microsoft.com/office/officeart/2005/8/layout/list1"/>
    <dgm:cxn modelId="{4A71EAEF-F8D6-413E-AD14-E7AC8CCF56BD}" type="presOf" srcId="{ED532DC8-9B4F-4C3C-8910-F30EC58D428D}" destId="{BADE5AC1-C9FD-4416-A3D7-D0A060EA6BFD}" srcOrd="1" destOrd="0" presId="urn:microsoft.com/office/officeart/2005/8/layout/list1"/>
    <dgm:cxn modelId="{A3E803F0-0858-4C1C-8B5E-08B2519ED226}" type="presOf" srcId="{ED532DC8-9B4F-4C3C-8910-F30EC58D428D}" destId="{A112CBCD-6BC2-496A-B35D-57CD535D8FC4}" srcOrd="0" destOrd="0" presId="urn:microsoft.com/office/officeart/2005/8/layout/list1"/>
    <dgm:cxn modelId="{35ABB5F3-5690-4BAB-A953-D4605B4BACE8}" type="presOf" srcId="{928E613A-BE7F-4417-83F9-C80B90E0B8C7}" destId="{2826BE1E-BB22-4638-A61B-7393918E1CE9}" srcOrd="0" destOrd="0" presId="urn:microsoft.com/office/officeart/2005/8/layout/list1"/>
    <dgm:cxn modelId="{2DE7EDB5-7F8B-4850-A798-1E719DFD4FA3}" type="presParOf" srcId="{F9CCFB80-93FA-4670-AFBF-387B8D771B9F}" destId="{15AFA420-84BB-4229-BF89-0F620636B4BA}" srcOrd="0" destOrd="0" presId="urn:microsoft.com/office/officeart/2005/8/layout/list1"/>
    <dgm:cxn modelId="{BAF48B9F-3D6F-47FB-87B7-E8A08E315E86}" type="presParOf" srcId="{15AFA420-84BB-4229-BF89-0F620636B4BA}" destId="{7C5B782D-5F50-45BD-9A4B-CBA73DC0DDD0}" srcOrd="0" destOrd="0" presId="urn:microsoft.com/office/officeart/2005/8/layout/list1"/>
    <dgm:cxn modelId="{A1D6C27A-A607-409F-814D-A1F2A3170494}" type="presParOf" srcId="{15AFA420-84BB-4229-BF89-0F620636B4BA}" destId="{0FD30BFA-C17A-4E45-AC04-3C3BB5FAAB62}" srcOrd="1" destOrd="0" presId="urn:microsoft.com/office/officeart/2005/8/layout/list1"/>
    <dgm:cxn modelId="{3ECBE7CA-2711-4FB8-8F73-0320D2074E44}" type="presParOf" srcId="{F9CCFB80-93FA-4670-AFBF-387B8D771B9F}" destId="{C64AD77F-165D-4A18-B92B-A949A57AB1E6}" srcOrd="1" destOrd="0" presId="urn:microsoft.com/office/officeart/2005/8/layout/list1"/>
    <dgm:cxn modelId="{FF3F1B61-012B-4853-BDD2-391CC2006F20}" type="presParOf" srcId="{F9CCFB80-93FA-4670-AFBF-387B8D771B9F}" destId="{9932DED2-C00C-41C5-B24C-9180470F9F93}" srcOrd="2" destOrd="0" presId="urn:microsoft.com/office/officeart/2005/8/layout/list1"/>
    <dgm:cxn modelId="{238D1CCF-1961-4F3A-8DAB-7BB308A12226}" type="presParOf" srcId="{F9CCFB80-93FA-4670-AFBF-387B8D771B9F}" destId="{E116E3E2-B4F2-42C8-BE1C-439E997E68F8}" srcOrd="3" destOrd="0" presId="urn:microsoft.com/office/officeart/2005/8/layout/list1"/>
    <dgm:cxn modelId="{191C5B7E-6A9A-49D5-9E63-B19A9BAEF221}" type="presParOf" srcId="{F9CCFB80-93FA-4670-AFBF-387B8D771B9F}" destId="{86FBABF1-C5BD-4B99-B953-C957362F6B0D}" srcOrd="4" destOrd="0" presId="urn:microsoft.com/office/officeart/2005/8/layout/list1"/>
    <dgm:cxn modelId="{8F3AC0A1-074C-4CD1-9E28-9567817E073B}" type="presParOf" srcId="{86FBABF1-C5BD-4B99-B953-C957362F6B0D}" destId="{2826BE1E-BB22-4638-A61B-7393918E1CE9}" srcOrd="0" destOrd="0" presId="urn:microsoft.com/office/officeart/2005/8/layout/list1"/>
    <dgm:cxn modelId="{1A892B5D-98A7-4389-BE0E-49A24612D1D5}" type="presParOf" srcId="{86FBABF1-C5BD-4B99-B953-C957362F6B0D}" destId="{5EEDEE23-72C0-49AD-8B90-86CB2D21497A}" srcOrd="1" destOrd="0" presId="urn:microsoft.com/office/officeart/2005/8/layout/list1"/>
    <dgm:cxn modelId="{0EEEEBA7-F47F-4AE1-BE3E-D90A4E5DC1BA}" type="presParOf" srcId="{F9CCFB80-93FA-4670-AFBF-387B8D771B9F}" destId="{3A677199-292F-4581-BBA5-34A19BE5D257}" srcOrd="5" destOrd="0" presId="urn:microsoft.com/office/officeart/2005/8/layout/list1"/>
    <dgm:cxn modelId="{1769F5B3-BE21-41BD-BBF0-50CE9B19E968}" type="presParOf" srcId="{F9CCFB80-93FA-4670-AFBF-387B8D771B9F}" destId="{BC1549FA-CCA9-4C84-8449-825798B576C1}" srcOrd="6" destOrd="0" presId="urn:microsoft.com/office/officeart/2005/8/layout/list1"/>
    <dgm:cxn modelId="{AFC54851-BC01-4BF0-BDF6-49F0546E7335}" type="presParOf" srcId="{F9CCFB80-93FA-4670-AFBF-387B8D771B9F}" destId="{AB4675FC-3B7D-452C-947F-D390FC33EDC2}" srcOrd="7" destOrd="0" presId="urn:microsoft.com/office/officeart/2005/8/layout/list1"/>
    <dgm:cxn modelId="{16936CEB-DB27-40D2-8CC2-FF5A55653930}" type="presParOf" srcId="{F9CCFB80-93FA-4670-AFBF-387B8D771B9F}" destId="{3D3DF3FA-FBBB-411B-890D-EFFAB988E299}" srcOrd="8" destOrd="0" presId="urn:microsoft.com/office/officeart/2005/8/layout/list1"/>
    <dgm:cxn modelId="{10F6F35A-F237-46C5-B55E-F5CE2D50BD8F}" type="presParOf" srcId="{3D3DF3FA-FBBB-411B-890D-EFFAB988E299}" destId="{A112CBCD-6BC2-496A-B35D-57CD535D8FC4}" srcOrd="0" destOrd="0" presId="urn:microsoft.com/office/officeart/2005/8/layout/list1"/>
    <dgm:cxn modelId="{D2998094-B551-498A-973F-A150AFC6B372}" type="presParOf" srcId="{3D3DF3FA-FBBB-411B-890D-EFFAB988E299}" destId="{BADE5AC1-C9FD-4416-A3D7-D0A060EA6BFD}" srcOrd="1" destOrd="0" presId="urn:microsoft.com/office/officeart/2005/8/layout/list1"/>
    <dgm:cxn modelId="{59988672-3B0E-462B-BF1E-EC6EC21F624F}" type="presParOf" srcId="{F9CCFB80-93FA-4670-AFBF-387B8D771B9F}" destId="{D94C9068-8B40-48A4-AC7C-68C5675B0F7F}" srcOrd="9" destOrd="0" presId="urn:microsoft.com/office/officeart/2005/8/layout/list1"/>
    <dgm:cxn modelId="{812401B4-B908-475D-8F96-54DF5098A83F}" type="presParOf" srcId="{F9CCFB80-93FA-4670-AFBF-387B8D771B9F}" destId="{6B00BC96-4C46-4603-880D-9A289373AAAA}" srcOrd="10" destOrd="0" presId="urn:microsoft.com/office/officeart/2005/8/layout/list1"/>
    <dgm:cxn modelId="{ACB670D7-0407-45CF-80CF-AE55E70DF73F}" type="presParOf" srcId="{F9CCFB80-93FA-4670-AFBF-387B8D771B9F}" destId="{0F82DBB1-5654-4F54-8F5A-E595DFEEE462}" srcOrd="11" destOrd="0" presId="urn:microsoft.com/office/officeart/2005/8/layout/list1"/>
    <dgm:cxn modelId="{88B89C0B-CD4F-494E-A38E-EE2490673712}" type="presParOf" srcId="{F9CCFB80-93FA-4670-AFBF-387B8D771B9F}" destId="{7DD7C8A7-8D2D-4491-A356-7A382C439EC3}" srcOrd="12" destOrd="0" presId="urn:microsoft.com/office/officeart/2005/8/layout/list1"/>
    <dgm:cxn modelId="{90E53BBB-B1D7-4AEE-896D-E359F7B45143}" type="presParOf" srcId="{7DD7C8A7-8D2D-4491-A356-7A382C439EC3}" destId="{AEDB7B38-ED2A-49B0-9B99-DDE3C57C6BA1}" srcOrd="0" destOrd="0" presId="urn:microsoft.com/office/officeart/2005/8/layout/list1"/>
    <dgm:cxn modelId="{C5106390-8F90-42DD-B9DB-31DDBEA2E8B0}" type="presParOf" srcId="{7DD7C8A7-8D2D-4491-A356-7A382C439EC3}" destId="{70148D38-3269-41CE-9726-66648BBF7AEE}" srcOrd="1" destOrd="0" presId="urn:microsoft.com/office/officeart/2005/8/layout/list1"/>
    <dgm:cxn modelId="{AE5BEA9E-267C-4B3B-9BB2-4B10D331BCF4}" type="presParOf" srcId="{F9CCFB80-93FA-4670-AFBF-387B8D771B9F}" destId="{F17495C6-A526-43C7-8BBA-7C785F73106A}" srcOrd="13" destOrd="0" presId="urn:microsoft.com/office/officeart/2005/8/layout/list1"/>
    <dgm:cxn modelId="{97EDB89C-9D24-4DFE-B6AF-520B22CA678D}" type="presParOf" srcId="{F9CCFB80-93FA-4670-AFBF-387B8D771B9F}" destId="{BA6E48CA-6E19-4E53-83B4-BFB6D8264C2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DA36A-481F-40EE-8B52-073D827084A0}">
      <dsp:nvSpPr>
        <dsp:cNvPr id="0" name=""/>
        <dsp:cNvSpPr/>
      </dsp:nvSpPr>
      <dsp:spPr>
        <a:xfrm>
          <a:off x="0" y="84996"/>
          <a:ext cx="509778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Basics </a:t>
          </a:r>
        </a:p>
      </dsp:txBody>
      <dsp:txXfrm>
        <a:off x="22246" y="107242"/>
        <a:ext cx="5053288" cy="411223"/>
      </dsp:txXfrm>
    </dsp:sp>
    <dsp:sp modelId="{2203DEEA-E4C3-45F7-A42F-ED6EDF1B435F}">
      <dsp:nvSpPr>
        <dsp:cNvPr id="0" name=""/>
        <dsp:cNvSpPr/>
      </dsp:nvSpPr>
      <dsp:spPr>
        <a:xfrm>
          <a:off x="0" y="540711"/>
          <a:ext cx="509778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5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Bone composition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Vitamin D3 and Calcium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PTH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Calcitonin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Osteoporosis </a:t>
          </a:r>
        </a:p>
      </dsp:txBody>
      <dsp:txXfrm>
        <a:off x="0" y="540711"/>
        <a:ext cx="5097780" cy="1297889"/>
      </dsp:txXfrm>
    </dsp:sp>
    <dsp:sp modelId="{F54316C3-0792-44EB-9E80-8C746B788F9A}">
      <dsp:nvSpPr>
        <dsp:cNvPr id="0" name=""/>
        <dsp:cNvSpPr/>
      </dsp:nvSpPr>
      <dsp:spPr>
        <a:xfrm>
          <a:off x="0" y="1838601"/>
          <a:ext cx="509778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Bone remodeling</a:t>
          </a:r>
        </a:p>
      </dsp:txBody>
      <dsp:txXfrm>
        <a:off x="22246" y="1860847"/>
        <a:ext cx="5053288" cy="411223"/>
      </dsp:txXfrm>
    </dsp:sp>
    <dsp:sp modelId="{57FD0637-A053-406F-9ED7-F487F1670A5E}">
      <dsp:nvSpPr>
        <dsp:cNvPr id="0" name=""/>
        <dsp:cNvSpPr/>
      </dsp:nvSpPr>
      <dsp:spPr>
        <a:xfrm>
          <a:off x="0" y="2349036"/>
          <a:ext cx="509778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Osteoblast </a:t>
          </a:r>
        </a:p>
      </dsp:txBody>
      <dsp:txXfrm>
        <a:off x="22246" y="2371282"/>
        <a:ext cx="5053288" cy="411223"/>
      </dsp:txXfrm>
    </dsp:sp>
    <dsp:sp modelId="{85E83E30-5866-4B77-AC71-71C39A0729E2}">
      <dsp:nvSpPr>
        <dsp:cNvPr id="0" name=""/>
        <dsp:cNvSpPr/>
      </dsp:nvSpPr>
      <dsp:spPr>
        <a:xfrm>
          <a:off x="0" y="2859471"/>
          <a:ext cx="509778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Osteoclast </a:t>
          </a:r>
        </a:p>
      </dsp:txBody>
      <dsp:txXfrm>
        <a:off x="22246" y="2881717"/>
        <a:ext cx="5053288" cy="411223"/>
      </dsp:txXfrm>
    </dsp:sp>
    <dsp:sp modelId="{3264ACC6-DD32-419D-82EB-3136B4585909}">
      <dsp:nvSpPr>
        <dsp:cNvPr id="0" name=""/>
        <dsp:cNvSpPr/>
      </dsp:nvSpPr>
      <dsp:spPr>
        <a:xfrm>
          <a:off x="0" y="3369906"/>
          <a:ext cx="509778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Summary </a:t>
          </a:r>
        </a:p>
      </dsp:txBody>
      <dsp:txXfrm>
        <a:off x="22246" y="3392152"/>
        <a:ext cx="5053288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7EF2D-538C-4148-A358-0D403EB54D6E}">
      <dsp:nvSpPr>
        <dsp:cNvPr id="0" name=""/>
        <dsp:cNvSpPr/>
      </dsp:nvSpPr>
      <dsp:spPr>
        <a:xfrm>
          <a:off x="0" y="71653"/>
          <a:ext cx="5097780" cy="4317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Pathophysiology </a:t>
          </a:r>
        </a:p>
      </dsp:txBody>
      <dsp:txXfrm>
        <a:off x="21075" y="92728"/>
        <a:ext cx="5055630" cy="389580"/>
      </dsp:txXfrm>
    </dsp:sp>
    <dsp:sp modelId="{03901D23-579C-4714-8573-B3627A8A911C}">
      <dsp:nvSpPr>
        <dsp:cNvPr id="0" name=""/>
        <dsp:cNvSpPr/>
      </dsp:nvSpPr>
      <dsp:spPr>
        <a:xfrm>
          <a:off x="0" y="555224"/>
          <a:ext cx="5097780" cy="4317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Treatment of osteoporosis </a:t>
          </a:r>
        </a:p>
      </dsp:txBody>
      <dsp:txXfrm>
        <a:off x="21075" y="576299"/>
        <a:ext cx="5055630" cy="389580"/>
      </dsp:txXfrm>
    </dsp:sp>
    <dsp:sp modelId="{8E27F162-33CA-4988-9DAE-D1CA668712F6}">
      <dsp:nvSpPr>
        <dsp:cNvPr id="0" name=""/>
        <dsp:cNvSpPr/>
      </dsp:nvSpPr>
      <dsp:spPr>
        <a:xfrm>
          <a:off x="0" y="1038794"/>
          <a:ext cx="5097780" cy="4317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Denosumab </a:t>
          </a:r>
        </a:p>
      </dsp:txBody>
      <dsp:txXfrm>
        <a:off x="21075" y="1059869"/>
        <a:ext cx="5055630" cy="389580"/>
      </dsp:txXfrm>
    </dsp:sp>
    <dsp:sp modelId="{6C2A926A-7A4E-4626-8804-448EEB58B7B5}">
      <dsp:nvSpPr>
        <dsp:cNvPr id="0" name=""/>
        <dsp:cNvSpPr/>
      </dsp:nvSpPr>
      <dsp:spPr>
        <a:xfrm>
          <a:off x="0" y="1470524"/>
          <a:ext cx="509778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55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Description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PK/PD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Dosage and Indications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Contraindications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Warning and precautions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Side effects </a:t>
          </a:r>
        </a:p>
      </dsp:txBody>
      <dsp:txXfrm>
        <a:off x="0" y="1470524"/>
        <a:ext cx="5097780" cy="1453140"/>
      </dsp:txXfrm>
    </dsp:sp>
    <dsp:sp modelId="{ECB89C96-5827-4FB6-BB7E-AD32916538C8}">
      <dsp:nvSpPr>
        <dsp:cNvPr id="0" name=""/>
        <dsp:cNvSpPr/>
      </dsp:nvSpPr>
      <dsp:spPr>
        <a:xfrm>
          <a:off x="0" y="2923664"/>
          <a:ext cx="5097780" cy="4317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Place in therapy </a:t>
          </a:r>
        </a:p>
      </dsp:txBody>
      <dsp:txXfrm>
        <a:off x="21075" y="2944739"/>
        <a:ext cx="5055630" cy="389580"/>
      </dsp:txXfrm>
    </dsp:sp>
    <dsp:sp modelId="{DAD6D983-BEC2-4E50-9739-C1B833853547}">
      <dsp:nvSpPr>
        <dsp:cNvPr id="0" name=""/>
        <dsp:cNvSpPr/>
      </dsp:nvSpPr>
      <dsp:spPr>
        <a:xfrm>
          <a:off x="0" y="3407234"/>
          <a:ext cx="5097780" cy="4317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Clinical Overview </a:t>
          </a:r>
        </a:p>
      </dsp:txBody>
      <dsp:txXfrm>
        <a:off x="21075" y="3428309"/>
        <a:ext cx="5055630" cy="389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659BA-FDA9-475B-8BFA-AF6470159692}">
      <dsp:nvSpPr>
        <dsp:cNvPr id="0" name=""/>
        <dsp:cNvSpPr/>
      </dsp:nvSpPr>
      <dsp:spPr>
        <a:xfrm>
          <a:off x="0" y="387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1CF70-9844-4E1C-9AE7-02C7379422C6}">
      <dsp:nvSpPr>
        <dsp:cNvPr id="0" name=""/>
        <dsp:cNvSpPr/>
      </dsp:nvSpPr>
      <dsp:spPr>
        <a:xfrm>
          <a:off x="313451" y="18562"/>
          <a:ext cx="438832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Osteoporosis</a:t>
          </a:r>
          <a:endParaRPr lang="en-IN" sz="1600" b="1" kern="1200" dirty="0"/>
        </a:p>
      </dsp:txBody>
      <dsp:txXfrm>
        <a:off x="349477" y="54588"/>
        <a:ext cx="4316274" cy="665948"/>
      </dsp:txXfrm>
    </dsp:sp>
    <dsp:sp modelId="{D7F7AA1B-675A-46FB-9B82-D6C4B1EB8957}">
      <dsp:nvSpPr>
        <dsp:cNvPr id="0" name=""/>
        <dsp:cNvSpPr/>
      </dsp:nvSpPr>
      <dsp:spPr>
        <a:xfrm>
          <a:off x="0" y="1521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6F30B-F15B-4D81-9149-CA905F8BDC01}">
      <dsp:nvSpPr>
        <dsp:cNvPr id="0" name=""/>
        <dsp:cNvSpPr/>
      </dsp:nvSpPr>
      <dsp:spPr>
        <a:xfrm>
          <a:off x="313451" y="1152562"/>
          <a:ext cx="438832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Postmenopausal osteoporosis</a:t>
          </a:r>
        </a:p>
      </dsp:txBody>
      <dsp:txXfrm>
        <a:off x="349477" y="1188588"/>
        <a:ext cx="4316274" cy="665948"/>
      </dsp:txXfrm>
    </dsp:sp>
    <dsp:sp modelId="{BACB3244-4A9B-4935-8CB2-9491FE01240B}">
      <dsp:nvSpPr>
        <dsp:cNvPr id="0" name=""/>
        <dsp:cNvSpPr/>
      </dsp:nvSpPr>
      <dsp:spPr>
        <a:xfrm>
          <a:off x="0" y="2655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02E94-C4FF-4A26-AD03-937FA97DFD00}">
      <dsp:nvSpPr>
        <dsp:cNvPr id="0" name=""/>
        <dsp:cNvSpPr/>
      </dsp:nvSpPr>
      <dsp:spPr>
        <a:xfrm>
          <a:off x="313451" y="2286562"/>
          <a:ext cx="438832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Corticosteroid-Induced Osteoporosis</a:t>
          </a:r>
          <a:endParaRPr lang="en-IN" sz="1600" b="1" kern="1200" dirty="0"/>
        </a:p>
      </dsp:txBody>
      <dsp:txXfrm>
        <a:off x="349477" y="2322588"/>
        <a:ext cx="4316274" cy="665948"/>
      </dsp:txXfrm>
    </dsp:sp>
    <dsp:sp modelId="{C386C8FD-3ECA-4F0C-9FD1-6C1853800B87}">
      <dsp:nvSpPr>
        <dsp:cNvPr id="0" name=""/>
        <dsp:cNvSpPr/>
      </dsp:nvSpPr>
      <dsp:spPr>
        <a:xfrm>
          <a:off x="0" y="3789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A851B-A740-4750-A21F-73D204BA00F8}">
      <dsp:nvSpPr>
        <dsp:cNvPr id="0" name=""/>
        <dsp:cNvSpPr/>
      </dsp:nvSpPr>
      <dsp:spPr>
        <a:xfrm>
          <a:off x="313451" y="3420562"/>
          <a:ext cx="438832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Transplantation Osteoporosis</a:t>
          </a:r>
          <a:endParaRPr lang="en-IN" sz="1600" b="1" kern="1200" dirty="0"/>
        </a:p>
      </dsp:txBody>
      <dsp:txXfrm>
        <a:off x="349477" y="3456588"/>
        <a:ext cx="4316274" cy="665948"/>
      </dsp:txXfrm>
    </dsp:sp>
    <dsp:sp modelId="{7ECBA42B-2333-4909-8864-C15E64E1180A}">
      <dsp:nvSpPr>
        <dsp:cNvPr id="0" name=""/>
        <dsp:cNvSpPr/>
      </dsp:nvSpPr>
      <dsp:spPr>
        <a:xfrm>
          <a:off x="0" y="4923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06BD5-8573-4213-868F-2DC650331AE1}">
      <dsp:nvSpPr>
        <dsp:cNvPr id="0" name=""/>
        <dsp:cNvSpPr/>
      </dsp:nvSpPr>
      <dsp:spPr>
        <a:xfrm>
          <a:off x="313451" y="4554562"/>
          <a:ext cx="438832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Tumour Therapy-Induced Osteoporosis (Prostate cancer and breast cancer on Aromatase inhibitors )</a:t>
          </a:r>
        </a:p>
      </dsp:txBody>
      <dsp:txXfrm>
        <a:off x="349477" y="4590588"/>
        <a:ext cx="4316274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2DED2-C00C-41C5-B24C-9180470F9F93}">
      <dsp:nvSpPr>
        <dsp:cNvPr id="0" name=""/>
        <dsp:cNvSpPr/>
      </dsp:nvSpPr>
      <dsp:spPr>
        <a:xfrm>
          <a:off x="0" y="485855"/>
          <a:ext cx="636422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30BFA-C17A-4E45-AC04-3C3BB5FAAB62}">
      <dsp:nvSpPr>
        <dsp:cNvPr id="0" name=""/>
        <dsp:cNvSpPr/>
      </dsp:nvSpPr>
      <dsp:spPr>
        <a:xfrm>
          <a:off x="318211" y="28295"/>
          <a:ext cx="4454956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BP : Zoledronic acid </a:t>
          </a:r>
        </a:p>
      </dsp:txBody>
      <dsp:txXfrm>
        <a:off x="362883" y="72967"/>
        <a:ext cx="4365612" cy="825776"/>
      </dsp:txXfrm>
    </dsp:sp>
    <dsp:sp modelId="{BC1549FA-CCA9-4C84-8449-825798B576C1}">
      <dsp:nvSpPr>
        <dsp:cNvPr id="0" name=""/>
        <dsp:cNvSpPr/>
      </dsp:nvSpPr>
      <dsp:spPr>
        <a:xfrm>
          <a:off x="0" y="1892015"/>
          <a:ext cx="636422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DEE23-72C0-49AD-8B90-86CB2D21497A}">
      <dsp:nvSpPr>
        <dsp:cNvPr id="0" name=""/>
        <dsp:cNvSpPr/>
      </dsp:nvSpPr>
      <dsp:spPr>
        <a:xfrm>
          <a:off x="318211" y="1434455"/>
          <a:ext cx="4454956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Denosumab </a:t>
          </a:r>
        </a:p>
      </dsp:txBody>
      <dsp:txXfrm>
        <a:off x="362883" y="1479127"/>
        <a:ext cx="4365612" cy="825776"/>
      </dsp:txXfrm>
    </dsp:sp>
    <dsp:sp modelId="{6B00BC96-4C46-4603-880D-9A289373AAAA}">
      <dsp:nvSpPr>
        <dsp:cNvPr id="0" name=""/>
        <dsp:cNvSpPr/>
      </dsp:nvSpPr>
      <dsp:spPr>
        <a:xfrm>
          <a:off x="0" y="3298176"/>
          <a:ext cx="636422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E5AC1-C9FD-4416-A3D7-D0A060EA6BFD}">
      <dsp:nvSpPr>
        <dsp:cNvPr id="0" name=""/>
        <dsp:cNvSpPr/>
      </dsp:nvSpPr>
      <dsp:spPr>
        <a:xfrm>
          <a:off x="318211" y="2840615"/>
          <a:ext cx="4454956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Teriparatide </a:t>
          </a:r>
        </a:p>
      </dsp:txBody>
      <dsp:txXfrm>
        <a:off x="362883" y="2885287"/>
        <a:ext cx="4365612" cy="825776"/>
      </dsp:txXfrm>
    </dsp:sp>
    <dsp:sp modelId="{BA6E48CA-6E19-4E53-83B4-BFB6D8264C2C}">
      <dsp:nvSpPr>
        <dsp:cNvPr id="0" name=""/>
        <dsp:cNvSpPr/>
      </dsp:nvSpPr>
      <dsp:spPr>
        <a:xfrm>
          <a:off x="0" y="4704335"/>
          <a:ext cx="636422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48D38-3269-41CE-9726-66648BBF7AEE}">
      <dsp:nvSpPr>
        <dsp:cNvPr id="0" name=""/>
        <dsp:cNvSpPr/>
      </dsp:nvSpPr>
      <dsp:spPr>
        <a:xfrm>
          <a:off x="318211" y="4246776"/>
          <a:ext cx="4454956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Romosozumab </a:t>
          </a:r>
        </a:p>
      </dsp:txBody>
      <dsp:txXfrm>
        <a:off x="362883" y="4291448"/>
        <a:ext cx="4365612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C1AF2-9C64-48B8-A0B6-B52560045698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572A8-C74D-4389-8012-9B43E330B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9DA48-85F1-438B-90B2-BE8E7BD4B5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2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9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8DCF-DA7F-4665-8826-98E5A1C62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A8E4F-8373-43E0-862B-9A2817E9A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9A2F-86C8-4AC7-9B6A-35C98DD8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E6D0-E536-40DE-AC6A-D6F957CD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CC32-458D-4BED-ABE2-DE4CD83B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2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BB9D-D748-4E33-ABA7-FAC31F1A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3132-0597-4CF9-A05A-AFBB8B819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7DB4D-75C7-481F-A185-8690F409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FB65-1735-4F2D-9A52-C8809993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710C2-A49F-4B0D-AC51-4365FB1F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1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914C-2063-486F-8F5B-959667D8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D611D-7752-445B-8BD8-F97AF94A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18634-598C-419E-A10B-73768A6C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3C2D6-F21F-4D64-8AE0-D1A399E6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7F3E-706F-451F-A26C-D5762DD3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364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2816-0EE5-47B0-BE74-10F7A93E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D7E6-C156-47EE-B445-FF146A4B3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42A3C-2B6D-44E3-BFF7-CACBFC59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65254-8E3C-4ACD-83D8-B294C736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642A6-2A78-4917-9141-FABB4B59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1FCB-B18D-4881-B709-941400EF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26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92F3-2D7F-42EA-9552-937AEE66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06A5A-74F8-494E-A590-5777DD93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E98A6-5D67-4E10-BB05-35A4C9D47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04EE5-C72E-4215-A53F-EDA58B0B5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67013-69F0-4C25-9E9C-271DE9A7E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D1A30-2027-4963-9FA0-32587442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6BBEC-A4D4-4F41-8CF8-F1ADF30D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91A64-9172-47C5-A0C1-2DCE4F69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7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1757-AC74-483E-96FC-57DDA13A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BE7A0-8C66-459D-8396-6656806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07B87-6485-44A7-BD4C-E0928DCD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268FF-6414-4B44-B6C4-86DED72A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668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BD674-B165-48E9-9DF6-033E8463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40ECC-A06D-4BED-B31F-7698FF78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BEF1E-D55D-435E-9527-93E6D6B0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86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DF44-F36D-45F8-8DDC-72305612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6355-0552-4C6C-9036-1588FDBBD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211C5-837B-42B9-AC61-4F0A9B508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74B43-19E5-42C7-850C-6598BE88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C0AFE-6165-4E4C-BDC8-D628ED85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5FFB3-A4B7-4F6F-8344-F8402DEF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81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6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BD6E-AD33-432B-A64C-54BB9D7C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55DA-02D8-459F-9F41-667DDA748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88638-188C-49D9-AEA4-1E662F36A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80241-6AFB-4AA5-8D18-607B6AD0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CB63D-AD00-458A-939D-2BFD2110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C3B1D-0B78-4B08-8559-1BD07706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55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674F-3192-46A4-AD85-F4749E36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B7561-FB9B-4855-B2F4-9C160259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4E54E-F141-4D84-ADC7-EC8AD175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5FCBD-544C-4B62-9829-C7C796B9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BFFD8-482E-4C27-8815-341258EC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827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AC4BC-BBAA-4483-8561-3BDF4AF92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FA94A-9E4B-414E-BF91-33B921DFD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2135D-C404-496C-B9E7-273D1132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22689-06DB-4B96-B497-C6F03139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F54E2-BEF3-4FC4-925C-CB486CA3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654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CDA3-0628-392A-7A80-0A9CC0453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50C92-0A88-39BB-DA2B-D946C5E7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AD016-2C16-61CB-06B3-7C898762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F4E1-B342-ACB0-627D-462BC479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2914-43C3-AD6D-6430-39AB2AA1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4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1EA0-1723-7291-79E0-83A5A6F9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02D4-3EC7-58E4-2FB8-1AC4DD5E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BE79C-B4AB-6FB5-C3AE-75B272B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677B5-55DB-CE85-8291-54CFA2B2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4443-D65C-233E-0417-C9903BE5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0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FA5C-7DF4-DB3A-29ED-8E42E563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B4CE1-8DB5-F57A-53FA-18E68366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DCD7C-0EA3-1D56-F7A0-187FA8EB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8E76D-C9A8-8E1F-7289-63D5F939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F38-25BF-A4E8-670D-C1920AF1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05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392-152A-26F3-36AA-C8B4768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E804-174A-010F-E62E-4B52957FA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271AC-76F9-B501-EE35-0F2F291AF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8231E-30DA-3546-615E-5BF2426A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C8674-017C-9158-1504-2F5E22E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EC0AC-C11F-9F7E-59BA-F7A73DBA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65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4502-2269-5810-F98F-76621A6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D4538-ED76-5847-9215-66474DAEA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AE36-699D-8CAD-9BFC-4BDC14BE2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EE301-6B27-4127-657B-A72EAD2C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1F593-9928-4BA5-2A82-EDF41A7A2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598C-48E0-3953-C64C-DB30063B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7262F-2F4E-2DC1-6573-42EF6E1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BD2A2-4BD7-3CC2-4B29-F0B172D1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3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E50E-CBC5-FAE4-C43A-136F2E39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6FC26-964E-93CC-8D61-B4BCB59F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917D2-F922-368D-BE8A-F9433DD5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80A74-85E6-996A-696E-F8C0535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33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D4FB1-E7CC-5E68-931D-A10EB68C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BF610-C029-3081-57E2-454AC86B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F0FEF-1186-67B2-CCAF-7C3718B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1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27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BAA4-B78A-B5D5-651E-2DEE6515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83CFF-5F18-300F-0C4C-002C19012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B638E-CA25-7DF9-1FA7-73F071EEF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3C974-CE92-2418-6E7D-19E4D1ABA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148D8-929B-59F5-67E6-80AF1B06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C3B63-39C9-1A57-987B-6610A17E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64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3E44-A9F3-0619-D9F8-0DF61A9A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6041D-2582-0F7B-95EA-1C13E883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3FB29-0473-5FB5-CF41-3E2C7AAD4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44DBD-E039-23AE-4292-CD085B22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37F8-2B88-B005-AA3A-A93D92E9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683AE-6F83-43D2-8ED9-0831E82F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3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3272-AED2-01A6-0094-DDBC8D4F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3580E-158A-14EC-E239-F72933FCC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41417-3A50-7AEE-216A-73EAC7DB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BA66-1DE0-E25A-EB10-4672CB35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5C234-B9A9-C836-90B7-52F7CAE9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890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C751A9-97AC-3883-61C6-F258E3C46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2176C-429F-FB7C-1A0F-A223E0408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CB80-A63C-DBD0-B46B-AA82920E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7F49-5E21-7D63-E835-1DF47698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0F2-EB9D-2101-F037-AAE24F41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0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061032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06245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52680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45772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21304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36266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626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69424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2660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314169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68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85346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7" y="228600"/>
            <a:ext cx="113876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2167" y="1600200"/>
            <a:ext cx="11387667" cy="4498975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053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0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5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1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BC3B-F8A9-48D2-80AB-E6DB41B82C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9DE34-54BF-4AE0-9359-078565320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1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87100-D38A-4F24-B6A0-E1533C8E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095BE-8C99-462A-831A-D6843004F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8025-C15C-4FF9-B02C-1FD062D8A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F3C57-192A-43FD-B499-BC164FC4DD37}" type="datetimeFigureOut">
              <a:rPr lang="en-IN" smtClean="0"/>
              <a:t>23/08/23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FC5D-DAAA-44C8-B6F9-E846949AD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54169-97CA-467B-850A-BA4EB584F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BAB4-9895-4E7F-95F9-FAA9FD8EB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4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F66FB-7B49-B532-2B36-C1B7F3A4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DF1E6-92C2-C305-8549-B59EC706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67ADE-573A-03B5-B1EF-293B2D834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E291C-8B37-4435-8D0E-2CEBACE3358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4F96E-53F6-A93A-A028-F984983C5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6ADB8-909D-6A5B-FE06-A48952772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F34E9-4C6F-4F28-9B8A-ECBD04D7D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C490E0B-22AB-49CB-82DC-293D26F617FC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B24D0F5-CBE2-475B-8A62-CAA8BFE308D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721311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5AC9757-9524-4CA1-135B-B4D741CB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3"/>
            <a:ext cx="10905066" cy="38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9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962FC-9131-6D12-3F18-96B4FE78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CF1B-7B77-C698-3ECD-5FEE00AB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Bone remodeling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886E6-B759-352D-1229-683D24F4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arial" panose="020B0604020202020204" pitchFamily="34" charset="0"/>
              </a:rPr>
              <a:t>Bone remodeling </a:t>
            </a:r>
            <a:r>
              <a:rPr lang="en-US" sz="2000" b="1" i="0">
                <a:effectLst/>
                <a:latin typeface="arial" panose="020B0604020202020204" pitchFamily="34" charset="0"/>
              </a:rPr>
              <a:t>involves the removal of mineralized bone by osteoclasts followed by the formation of bone matrix through the osteoblasts that subsequently become mineralized</a:t>
            </a:r>
            <a:r>
              <a:rPr lang="en-US" sz="2000" b="0" i="0">
                <a:effectLst/>
                <a:latin typeface="arial" panose="020B0604020202020204" pitchFamily="34" charset="0"/>
              </a:rPr>
              <a:t>.</a:t>
            </a:r>
            <a:endParaRPr lang="en-US" sz="2000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B0A287A-17A6-59C4-04D1-4879C367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6" r="-2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E5DBC-6396-7CC3-BC6F-8F1D2827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Bone remodelling </a:t>
            </a:r>
          </a:p>
        </p:txBody>
      </p:sp>
      <p:pic>
        <p:nvPicPr>
          <p:cNvPr id="7170" name="Picture 2" descr="figure 1">
            <a:extLst>
              <a:ext uri="{FF2B5EF4-FFF2-40B4-BE49-F238E27FC236}">
                <a16:creationId xmlns:a16="http://schemas.microsoft.com/office/drawing/2014/main" id="{905EA64B-38F9-DD6C-85B3-50781CD4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7253" y="2139351"/>
            <a:ext cx="8677493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BF4F8-9D97-723A-B562-2A658C11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Bone remodelling </a:t>
            </a:r>
          </a:p>
        </p:txBody>
      </p:sp>
      <p:pic>
        <p:nvPicPr>
          <p:cNvPr id="4" name="Picture 4" descr="Bone Signaling &amp; RANKL - Basic Science - Orthobullets">
            <a:extLst>
              <a:ext uri="{FF2B5EF4-FFF2-40B4-BE49-F238E27FC236}">
                <a16:creationId xmlns:a16="http://schemas.microsoft.com/office/drawing/2014/main" id="{AD40A753-0B29-CD26-E0EF-FAE9B8E6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20" y="1022081"/>
            <a:ext cx="61055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6B3EE-A9DB-6C1B-C722-DC8C844706F3}"/>
              </a:ext>
            </a:extLst>
          </p:cNvPr>
          <p:cNvSpPr txBox="1"/>
          <p:nvPr/>
        </p:nvSpPr>
        <p:spPr>
          <a:xfrm>
            <a:off x="238736" y="5374254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TIXGeneral-Regular"/>
              </a:rPr>
              <a:t>Osteoprotegerin </a:t>
            </a:r>
            <a:r>
              <a:rPr lang="en-US" dirty="0">
                <a:solidFill>
                  <a:srgbClr val="000000"/>
                </a:solidFill>
                <a:latin typeface="STIXGeneral-Regular"/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/>
              </a:rPr>
              <a:t>OPG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TIXGeneral-Regular"/>
              </a:rPr>
              <a:t>Receptor activator of NF-kB ligand (RANKL)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TIXGeneral-Regular"/>
              </a:rPr>
              <a:t>Receptor activator of NF-kB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2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5A61-0BC8-1199-EEAB-7D3D527B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Pathophysiology </a:t>
            </a: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6CD56B5-0667-CC6C-B50D-C2DB1E8A3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90559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80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815C9-0B00-28F1-4C23-0B4923B9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Osteoporosis </a:t>
            </a:r>
          </a:p>
        </p:txBody>
      </p:sp>
      <p:pic>
        <p:nvPicPr>
          <p:cNvPr id="7" name="OPG _ RANK _ RANKL pathway.m4a ( 240 X 426 )">
            <a:hlinkClick r:id="" action="ppaction://media"/>
            <a:extLst>
              <a:ext uri="{FF2B5EF4-FFF2-40B4-BE49-F238E27FC236}">
                <a16:creationId xmlns:a16="http://schemas.microsoft.com/office/drawing/2014/main" id="{88A30B00-BE2B-020F-DDF1-00F1D80C238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63" end="74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4403" y="2246409"/>
            <a:ext cx="7203192" cy="40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8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9096-BF78-EA40-35EA-61A88AEC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Postmenopausal osteoporosis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81D67-4382-6C25-9AEB-68562BC83C57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Red arrows : Inhibition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Back Arrow : Stimulation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E0320-2722-9260-2EE3-78FDE0F63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37" t="30725" r="4788" b="30160"/>
          <a:stretch/>
        </p:blipFill>
        <p:spPr>
          <a:xfrm>
            <a:off x="5405862" y="1101857"/>
            <a:ext cx="6019331" cy="46510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610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7E01-4C1D-9851-A273-1BDCFCCF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GC induced osteoporosis </a:t>
            </a:r>
          </a:p>
        </p:txBody>
      </p:sp>
      <p:sp>
        <p:nvSpPr>
          <p:cNvPr id="9220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Glucocorticoid-induced osteoporosis: an update: Trends in Endocrinology &amp;  Metabolism">
            <a:extLst>
              <a:ext uri="{FF2B5EF4-FFF2-40B4-BE49-F238E27FC236}">
                <a16:creationId xmlns:a16="http://schemas.microsoft.com/office/drawing/2014/main" id="{E0260593-DA16-05DB-434A-181DBBAF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735" y="1586447"/>
            <a:ext cx="5934456" cy="36851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89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C2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C51D5-1BC7-F712-05CC-4E9C0336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Transplantation Osteoporosis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2B1FCB-6882-5EF0-B061-21C0D0EDB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958878"/>
            <a:ext cx="7347537" cy="49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8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3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C51D5-1BC7-F712-05CC-4E9C0336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Transplantation Osteoporosis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A62B42-1A8E-A967-37F0-19E1E2D5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498" y="640080"/>
            <a:ext cx="678040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3BB7-99B0-A198-21E2-E3D1D364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6A1A68C-F4FD-3040-F743-80DDEF4F73F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6824910"/>
              </p:ext>
            </p:extLst>
          </p:nvPr>
        </p:nvGraphicFramePr>
        <p:xfrm>
          <a:off x="838200" y="2266345"/>
          <a:ext cx="5097780" cy="3910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5B0F73-D8F1-915B-0B4E-5817804C45A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3734196"/>
              </p:ext>
            </p:extLst>
          </p:nvPr>
        </p:nvGraphicFramePr>
        <p:xfrm>
          <a:off x="6256020" y="2266345"/>
          <a:ext cx="5097780" cy="3910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514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B54F-9EC3-4953-BFCA-B1E3EDDA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and osteoporosis </a:t>
            </a:r>
          </a:p>
        </p:txBody>
      </p:sp>
      <p:pic>
        <p:nvPicPr>
          <p:cNvPr id="10242" name="Picture 2" descr="Bone Health in Men with Prostate Cancer: Review Article | SpringerLink">
            <a:extLst>
              <a:ext uri="{FF2B5EF4-FFF2-40B4-BE49-F238E27FC236}">
                <a16:creationId xmlns:a16="http://schemas.microsoft.com/office/drawing/2014/main" id="{920C22FB-B9F4-65EA-737C-8D3EE3FF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078" y="1338343"/>
            <a:ext cx="5681486" cy="53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6580A-428F-5B00-7EE6-55A203D6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26" y="1447297"/>
            <a:ext cx="5088789" cy="52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9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5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06B33-ADD0-7F9A-6B7C-93C3144B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Breast cancer and Aromatase inhibitors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4EED-8D09-EEC1-87EE-F81339960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9" t="38864" r="4788" b="12977"/>
          <a:stretch/>
        </p:blipFill>
        <p:spPr>
          <a:xfrm>
            <a:off x="4207933" y="887657"/>
            <a:ext cx="7347537" cy="50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EC3CD-735A-0E59-009F-EF9736A9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Treatment of osteoporosis </a:t>
            </a:r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5181C9A-DED2-3858-639D-E0E511F1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8" y="2246409"/>
            <a:ext cx="9778642" cy="40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079B1-8815-2FC8-4156-08644BC9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4" y="783716"/>
            <a:ext cx="9588285" cy="52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6420A5-D67B-78A1-0B50-27FAC353F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4631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68E43530-5815-CC25-8657-7B1EBA33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57415"/>
            <a:ext cx="4348191" cy="553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0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9E4A-4766-51FB-CB88-8B0CCCB3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Denosumab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41EA-6266-DF44-121A-7EA748CF6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Class: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 Bone Resorption Inhibitors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Chemical Name: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 Anti-(human osteoclast differentiation factor) (human monoclonal AMG162 heavy chain), disulfide with human monoclonal AMG162 light chain immunoglobulin G2 dimer.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Antibodies formation in body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Antigen is presented to Macrophage by Antigen presenting cells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Macrophage activates T helper cells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 helper cell stimulate B cell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 cell produces antibody specific to antigen </a:t>
            </a:r>
          </a:p>
        </p:txBody>
      </p:sp>
      <p:pic>
        <p:nvPicPr>
          <p:cNvPr id="4099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371600"/>
            <a:ext cx="438806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49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Antibody types </a:t>
            </a:r>
          </a:p>
        </p:txBody>
      </p:sp>
      <p:pic>
        <p:nvPicPr>
          <p:cNvPr id="1026" name="Picture 2" descr="Image result for types of antibo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1"/>
            <a:ext cx="6560647" cy="450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58200" y="1828801"/>
            <a:ext cx="19812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Arial"/>
              </a:rPr>
              <a:t>IgG _ most potent antibody </a:t>
            </a:r>
          </a:p>
        </p:txBody>
      </p:sp>
    </p:spTree>
    <p:extLst>
      <p:ext uri="{BB962C8B-B14F-4D97-AF65-F5344CB8AC3E}">
        <p14:creationId xmlns:p14="http://schemas.microsoft.com/office/powerpoint/2010/main" val="135831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Antibody types 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677555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3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200400" y="2514600"/>
            <a:ext cx="5638800" cy="3733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00"/>
              </a:solidFill>
              <a:latin typeface="Arial"/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Antibodies structure </a:t>
            </a:r>
          </a:p>
        </p:txBody>
      </p:sp>
      <p:pic>
        <p:nvPicPr>
          <p:cNvPr id="5124" name="Picture 2" descr="Image result for antibo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57" y="2628902"/>
            <a:ext cx="4920545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965679" y="1492252"/>
            <a:ext cx="3371144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/>
            <a:r>
              <a:rPr lang="en-US" altLang="en-US" dirty="0">
                <a:solidFill>
                  <a:prstClr val="white"/>
                </a:solidFill>
              </a:rPr>
              <a:t> Heavy chain: α, δ, ε, γ, and </a:t>
            </a:r>
            <a:r>
              <a:rPr lang="en-US" altLang="en-US" u="sng" dirty="0">
                <a:solidFill>
                  <a:prstClr val="white"/>
                </a:solidFill>
              </a:rPr>
              <a:t>μ</a:t>
            </a:r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5655090" y="1529776"/>
            <a:ext cx="5012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/>
            <a:r>
              <a:rPr lang="sv-SE" altLang="en-US" dirty="0">
                <a:solidFill>
                  <a:prstClr val="white"/>
                </a:solidFill>
              </a:rPr>
              <a:t> Light chain : lambda (λ) and kappa (κ)</a:t>
            </a:r>
            <a:endParaRPr lang="en-US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lowchart: Document 7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4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2A253-A842-2A68-7BD6-3E892C52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Bone composition </a:t>
            </a:r>
          </a:p>
        </p:txBody>
      </p:sp>
      <p:pic>
        <p:nvPicPr>
          <p:cNvPr id="1026" name="Picture 2" descr="Bone structure and formation: A new perspective - ScienceDirect">
            <a:extLst>
              <a:ext uri="{FF2B5EF4-FFF2-40B4-BE49-F238E27FC236}">
                <a16:creationId xmlns:a16="http://schemas.microsoft.com/office/drawing/2014/main" id="{369B06B7-CB3A-1853-F136-EC68EF6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484142"/>
            <a:ext cx="8097982" cy="55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39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Monoclonal vs Polyclonal antibodies </a:t>
            </a:r>
          </a:p>
        </p:txBody>
      </p:sp>
      <p:pic>
        <p:nvPicPr>
          <p:cNvPr id="2050" name="Picture 2" descr="Image result for monoclonal and polyclonal antibodies dif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24" y="1981200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51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Antibodies types </a:t>
            </a:r>
          </a:p>
        </p:txBody>
      </p:sp>
      <p:sp>
        <p:nvSpPr>
          <p:cNvPr id="8195" name="AutoShape 2" descr="Image result for monoclonal antibody types"/>
          <p:cNvSpPr>
            <a:spLocks noChangeAspect="1" noChangeArrowheads="1"/>
          </p:cNvSpPr>
          <p:nvPr/>
        </p:nvSpPr>
        <p:spPr bwMode="auto">
          <a:xfrm>
            <a:off x="1679222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/>
            <a:endParaRPr lang="en-US" altLang="en-US">
              <a:solidFill>
                <a:prstClr val="white"/>
              </a:solidFill>
            </a:endParaRPr>
          </a:p>
        </p:txBody>
      </p:sp>
      <p:sp>
        <p:nvSpPr>
          <p:cNvPr id="8196" name="AutoShape 4" descr="Image result for monoclonal antibody types"/>
          <p:cNvSpPr>
            <a:spLocks noChangeAspect="1" noChangeArrowheads="1"/>
          </p:cNvSpPr>
          <p:nvPr/>
        </p:nvSpPr>
        <p:spPr bwMode="auto">
          <a:xfrm>
            <a:off x="1831622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/>
            <a:endParaRPr lang="en-US" altLang="en-US">
              <a:solidFill>
                <a:prstClr val="white"/>
              </a:solidFill>
            </a:endParaRPr>
          </a:p>
        </p:txBody>
      </p:sp>
      <p:sp>
        <p:nvSpPr>
          <p:cNvPr id="8197" name="AutoShape 6" descr="Image result for monoclonal antibody types"/>
          <p:cNvSpPr>
            <a:spLocks noChangeAspect="1" noChangeArrowheads="1"/>
          </p:cNvSpPr>
          <p:nvPr/>
        </p:nvSpPr>
        <p:spPr bwMode="auto">
          <a:xfrm>
            <a:off x="1984022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/>
            <a:endParaRPr lang="en-US" altLang="en-US">
              <a:solidFill>
                <a:prstClr val="white"/>
              </a:solidFill>
            </a:endParaRPr>
          </a:p>
        </p:txBody>
      </p:sp>
      <p:pic>
        <p:nvPicPr>
          <p:cNvPr id="8198" name="Picture 8" descr="Image result for monoclonal antibody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22" y="1371600"/>
            <a:ext cx="7540978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45270" y="44196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Arial"/>
              </a:rPr>
              <a:t>Infliximab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4447768"/>
            <a:ext cx="1522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Arial"/>
              </a:rPr>
              <a:t>Trastuzumab</a:t>
            </a:r>
          </a:p>
        </p:txBody>
      </p:sp>
      <p:sp>
        <p:nvSpPr>
          <p:cNvPr id="7" name="Rectangle 6"/>
          <p:cNvSpPr/>
          <p:nvPr/>
        </p:nvSpPr>
        <p:spPr>
          <a:xfrm>
            <a:off x="8395318" y="441960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>
                <a:solidFill>
                  <a:srgbClr val="FF0000"/>
                </a:solidFill>
                <a:latin typeface="Arial"/>
              </a:rPr>
              <a:t>Adalimumab</a:t>
            </a:r>
          </a:p>
        </p:txBody>
      </p:sp>
    </p:spTree>
    <p:extLst>
      <p:ext uri="{BB962C8B-B14F-4D97-AF65-F5344CB8AC3E}">
        <p14:creationId xmlns:p14="http://schemas.microsoft.com/office/powerpoint/2010/main" val="3697647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MOA of Mab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Neutralization: blocks the function of target </a:t>
            </a:r>
          </a:p>
          <a:p>
            <a:r>
              <a:rPr lang="en-US" dirty="0"/>
              <a:t>ADCC: Attracts macrophage and natural killer cell _ kills the Mab surrounded cell</a:t>
            </a:r>
          </a:p>
          <a:p>
            <a:r>
              <a:rPr lang="en-US" dirty="0"/>
              <a:t>CDS_ attracts the protein _ causes lysis of target cells </a:t>
            </a:r>
          </a:p>
          <a:p>
            <a:r>
              <a:rPr lang="en-US" dirty="0"/>
              <a:t>Drug delivery carrier</a:t>
            </a:r>
          </a:p>
        </p:txBody>
      </p:sp>
      <p:pic>
        <p:nvPicPr>
          <p:cNvPr id="2050" name="Picture 2" descr="Image result for mechanism of monoclonal antibo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400"/>
            <a:ext cx="4343400" cy="23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283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AE01962-0D2F-27A6-A702-2A86FA184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557476"/>
              </p:ext>
            </p:extLst>
          </p:nvPr>
        </p:nvGraphicFramePr>
        <p:xfrm>
          <a:off x="537663" y="305664"/>
          <a:ext cx="10905067" cy="59786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69198">
                  <a:extLst>
                    <a:ext uri="{9D8B030D-6E8A-4147-A177-3AD203B41FA5}">
                      <a16:colId xmlns:a16="http://schemas.microsoft.com/office/drawing/2014/main" val="1552668581"/>
                    </a:ext>
                  </a:extLst>
                </a:gridCol>
                <a:gridCol w="4878331">
                  <a:extLst>
                    <a:ext uri="{9D8B030D-6E8A-4147-A177-3AD203B41FA5}">
                      <a16:colId xmlns:a16="http://schemas.microsoft.com/office/drawing/2014/main" val="1538702268"/>
                    </a:ext>
                  </a:extLst>
                </a:gridCol>
                <a:gridCol w="4257538">
                  <a:extLst>
                    <a:ext uri="{9D8B030D-6E8A-4147-A177-3AD203B41FA5}">
                      <a16:colId xmlns:a16="http://schemas.microsoft.com/office/drawing/2014/main" val="1100858093"/>
                    </a:ext>
                  </a:extLst>
                </a:gridCol>
              </a:tblGrid>
              <a:tr h="4121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cap="none" spc="0">
                          <a:solidFill>
                            <a:schemeClr val="bg1"/>
                          </a:solidFill>
                        </a:rPr>
                        <a:t>Key differences between and bisphosphonates and denosumab</a:t>
                      </a:r>
                      <a:endParaRPr lang="en-IN" sz="18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06657" marR="66562" marT="82043" marB="820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24607"/>
                  </a:ext>
                </a:extLst>
              </a:tr>
              <a:tr h="412152">
                <a:tc>
                  <a:txBody>
                    <a:bodyPr/>
                    <a:lstStyle/>
                    <a:p>
                      <a:pPr algn="ctr"/>
                      <a:r>
                        <a:rPr lang="en-IN" sz="1800" b="1" u="none" strike="noStrike" kern="1200" cap="none" spc="0" baseline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en-IN" sz="1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u="none" strike="noStrike" kern="1200" cap="none" spc="0" baseline="0">
                          <a:solidFill>
                            <a:schemeClr val="tx1"/>
                          </a:solidFill>
                        </a:rPr>
                        <a:t>Bisphosphonates</a:t>
                      </a:r>
                      <a:endParaRPr lang="en-IN" sz="1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u="none" strike="noStrike" kern="1200" cap="none" spc="0" baseline="0">
                          <a:solidFill>
                            <a:schemeClr val="tx1"/>
                          </a:solidFill>
                        </a:rPr>
                        <a:t>Denosumab</a:t>
                      </a:r>
                      <a:endParaRPr lang="en-IN" sz="18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0448798"/>
                  </a:ext>
                </a:extLst>
              </a:tr>
              <a:tr h="3800362">
                <a:tc>
                  <a:txBody>
                    <a:bodyPr/>
                    <a:lstStyle/>
                    <a:p>
                      <a:pPr algn="ctr"/>
                      <a:r>
                        <a:rPr lang="en-IN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Molecular target</a:t>
                      </a: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1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Structure</a:t>
                      </a:r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Effect on osteoclast</a:t>
                      </a:r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The onset of action </a:t>
                      </a:r>
                    </a:p>
                    <a:p>
                      <a:pPr algn="ctr"/>
                      <a:endParaRPr lang="en-IN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1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b="1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Nephrotoxicity</a:t>
                      </a:r>
                      <a:endParaRPr lang="en-IN" sz="18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Cellular metabolic enzymes; for the nitrogen-containing bisphosphonates, the key target is Farnesyl pyrophosphate (FPPS) an enzyme needed for modification (prenylation) of protein</a:t>
                      </a: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b="0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Small-molecule drugs</a:t>
                      </a: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Induce apoptosis; </a:t>
                      </a: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u="none" strike="noStrike" kern="1200" cap="none" spc="0" baseline="0" dirty="0">
                          <a:solidFill>
                            <a:srgbClr val="FF0000"/>
                          </a:solidFill>
                        </a:rPr>
                        <a:t>6 to 12 months *</a:t>
                      </a: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u="none" strike="noStrike" kern="1200" cap="none" spc="0" baseline="0" dirty="0">
                          <a:solidFill>
                            <a:schemeClr val="tx1"/>
                          </a:solidFill>
                        </a:rPr>
                        <a:t>Released bisphosphonates are cleared by the kidney</a:t>
                      </a:r>
                    </a:p>
                    <a:p>
                      <a:pPr algn="ctr"/>
                      <a:endParaRPr lang="en-US" sz="1800" b="0" u="none" strike="noStrike" kern="12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u="none" strike="noStrike" kern="1200" cap="none" spc="0" baseline="0" dirty="0">
                          <a:solidFill>
                            <a:srgbClr val="FF0000"/>
                          </a:solidFill>
                        </a:rPr>
                        <a:t>Intravenous bisphosphonates have a higher risk of side effects than oral bisphosphonates, including nephrotoxicity of various sorts.</a:t>
                      </a:r>
                      <a:endParaRPr lang="en-US" sz="1800" b="0" i="0" u="none" strike="noStrike" kern="1200" cap="none" spc="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Binds with high affinity and specificity to circulating RANKL</a:t>
                      </a:r>
                    </a:p>
                    <a:p>
                      <a:pPr algn="ctr"/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Monoclonal antibody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</a:rPr>
                        <a:t>Inhibits osteoclast formation, function, and survival rapid onset of action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cap="none" spc="0" dirty="0">
                          <a:solidFill>
                            <a:srgbClr val="FF0000"/>
                          </a:solidFill>
                        </a:rPr>
                        <a:t>Within 3 days</a:t>
                      </a:r>
                      <a:r>
                        <a:rPr lang="en-US" sz="1800" cap="none" spc="0" baseline="30000" dirty="0">
                          <a:solidFill>
                            <a:srgbClr val="FF0000"/>
                          </a:solidFill>
                        </a:rPr>
                        <a:t>#</a:t>
                      </a:r>
                    </a:p>
                    <a:p>
                      <a:pPr algn="ctr"/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Cleared by the reticuloendothelial system with a half-life of approx. 26 days</a:t>
                      </a:r>
                    </a:p>
                    <a:p>
                      <a:pPr algn="ctr"/>
                      <a:endParaRPr lang="en-US" sz="1800" cap="none" spc="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1800" cap="none" spc="0" dirty="0">
                          <a:solidFill>
                            <a:srgbClr val="FF0000"/>
                          </a:solidFill>
                        </a:rPr>
                        <a:t>Denosumab does not cause nephrotoxicity</a:t>
                      </a: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657" marR="66562" marT="82043" marB="820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060953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1783364-45BA-2720-A678-4FA1221FF1B1}"/>
              </a:ext>
            </a:extLst>
          </p:cNvPr>
          <p:cNvSpPr txBox="1"/>
          <p:nvPr/>
        </p:nvSpPr>
        <p:spPr>
          <a:xfrm>
            <a:off x="112594" y="6488668"/>
            <a:ext cx="6093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Int J Clin Pract, December 2012, 66, 12, 1139–1146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750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4DF11-2EAB-4BED-A6CC-337832D8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>
            <a:normAutofit/>
          </a:bodyPr>
          <a:lstStyle/>
          <a:p>
            <a:r>
              <a:rPr lang="en-US" sz="3700" b="1"/>
              <a:t>MOA for denosumab and bisphosphonates</a:t>
            </a:r>
            <a:endParaRPr lang="en-IN" sz="37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6580-E710-480F-B9EE-5E9C36E1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90" y="2630161"/>
            <a:ext cx="3738780" cy="354680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baseline="0" dirty="0"/>
              <a:t>Denosumab is a more potent bone resorption inhibitor than BP.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baseline="0" dirty="0"/>
              <a:t>When denosumab medication is stopped, the suppression of bone turnover is quick and completely reversed.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984735A3-9BFA-4F15-A3DC-A7684062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0" b="-2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5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AF2B3F-99B6-95D7-C98A-2AD9F4D23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1"/>
          <a:stretch/>
        </p:blipFill>
        <p:spPr>
          <a:xfrm>
            <a:off x="306235" y="1654588"/>
            <a:ext cx="6949857" cy="409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3C557-883C-942E-1CFF-5E5349334243}"/>
              </a:ext>
            </a:extLst>
          </p:cNvPr>
          <p:cNvSpPr txBox="1"/>
          <p:nvPr/>
        </p:nvSpPr>
        <p:spPr>
          <a:xfrm>
            <a:off x="7929350" y="445555"/>
            <a:ext cx="3415814" cy="5966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Denosumab is a monoclonal antibody that is fully human and was approved by the FDA as the first RANKL inhibitor.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1600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RANK is activated by the ligand RANKL, which is present on the cell surface of osteoblasts.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/>
              <a:t>By activating RANK, RANKL promotes the development of pre-osteoclasts into active osteoclasts.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highlight>
                  <a:srgbClr val="FFFF00"/>
                </a:highlight>
              </a:rPr>
              <a:t>Denosumab binds to RANKL and inhibits it, inhibiting the formation of osteoclasts.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highlight>
                  <a:srgbClr val="FFFF00"/>
                </a:highlight>
              </a:rPr>
              <a:t>This reaction protects the bone from resorption by mimicking the natural activity of OPG.</a:t>
            </a:r>
          </a:p>
        </p:txBody>
      </p:sp>
    </p:spTree>
    <p:extLst>
      <p:ext uri="{BB962C8B-B14F-4D97-AF65-F5344CB8AC3E}">
        <p14:creationId xmlns:p14="http://schemas.microsoft.com/office/powerpoint/2010/main" val="267518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263BB0-023B-4C16-B78A-EBF60A7E335E}"/>
              </a:ext>
            </a:extLst>
          </p:cNvPr>
          <p:cNvSpPr txBox="1"/>
          <p:nvPr/>
        </p:nvSpPr>
        <p:spPr>
          <a:xfrm>
            <a:off x="1658319" y="68634"/>
            <a:ext cx="8391312" cy="76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Calibri" panose="020F0502020204030204" pitchFamily="34" charset="0"/>
                <a:cs typeface="Times New Roman" panose="02020603050405020304" pitchFamily="18" charset="0"/>
              </a:rPr>
              <a:t>Denosumab dose and administration 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1F9B7-D7D4-40DD-9CFB-0F4FB95E214D}"/>
              </a:ext>
            </a:extLst>
          </p:cNvPr>
          <p:cNvSpPr txBox="1"/>
          <p:nvPr/>
        </p:nvSpPr>
        <p:spPr>
          <a:xfrm>
            <a:off x="1286359" y="717078"/>
            <a:ext cx="9121323" cy="42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75" normalizeH="0" baseline="0" noProof="0" dirty="0">
                <a:ln>
                  <a:noFill/>
                </a:ln>
                <a:solidFill>
                  <a:srgbClr val="1F3763"/>
                </a:solidFill>
                <a:effectLst/>
                <a:uLnTx/>
                <a:uFillTx/>
                <a:latin typeface="Garamond" panose="02020404030301010803"/>
                <a:ea typeface="Times New Roman" panose="02020603050405020304" pitchFamily="18" charset="0"/>
                <a:cs typeface="Times New Roman" panose="02020603050405020304" pitchFamily="18" charset="0"/>
              </a:rPr>
              <a:t>TREATMENT OF PATIENTS WITH OSTEOPOROSIS AT HIGH RISK FOR FRACTURE</a:t>
            </a:r>
            <a:endParaRPr kumimoji="0" lang="en-IN" sz="1100" b="1" i="0" u="none" strike="noStrike" kern="1200" cap="all" spc="75" normalizeH="0" baseline="0" noProof="0" dirty="0">
              <a:ln>
                <a:noFill/>
              </a:ln>
              <a:solidFill>
                <a:srgbClr val="1F3763"/>
              </a:solidFill>
              <a:effectLst/>
              <a:uLnTx/>
              <a:uFillTx/>
              <a:latin typeface="Garamond" panose="02020404030301010803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B7683-EB46-4828-BD34-923E2170ED88}"/>
              </a:ext>
            </a:extLst>
          </p:cNvPr>
          <p:cNvSpPr txBox="1"/>
          <p:nvPr/>
        </p:nvSpPr>
        <p:spPr>
          <a:xfrm>
            <a:off x="397431" y="1026136"/>
            <a:ext cx="5212955" cy="499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Approved Indication</a:t>
            </a:r>
            <a:r>
              <a:rPr kumimoji="0" lang="en-US" sz="1600" b="1" i="1" u="none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Treatment Of Postmenopausal Women With Osteoporosis At High Risk For Fracture.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Treatment To Increase Bone Mass In Men With Osteoporosis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Treatment Of Glucocorticoid-Induced Osteoporosis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Treatment Of Bone Loss In Men Receiving Androgen Deprivation Therapy For Prostate Cancer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Treatment Of Bone Loss In Women Receiving Adjuvant Aromatase Inhibitor Therapy For Breast Cancer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+mn-cs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Dosage and Administration: </a:t>
            </a: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Information Essential To Safe Dosing Or Administration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Pregnancy must be ruled out prior to administration of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Denosumab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Perform pregnancy testing in all females of reproductive potential prior to administration of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Denosumab.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146CA-8BD1-4C06-A7E0-7A3F6414C6D8}"/>
              </a:ext>
            </a:extLst>
          </p:cNvPr>
          <p:cNvSpPr txBox="1"/>
          <p:nvPr/>
        </p:nvSpPr>
        <p:spPr>
          <a:xfrm>
            <a:off x="6261315" y="1122069"/>
            <a:ext cx="5533254" cy="56378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marL="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The recommended dose of Denosumab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Times New Roman" panose="02020603050405020304" pitchFamily="18" charset="0"/>
            </a:endParaRPr>
          </a:p>
          <a:p>
            <a:pPr marL="1714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60 mg administered as a single S.C injection once every 6 months.</a:t>
            </a:r>
          </a:p>
          <a:p>
            <a:pPr marL="1714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Administer Denosumab via S.C injection in the upper arm, the upper thigh, or the abdomen. </a:t>
            </a:r>
          </a:p>
          <a:p>
            <a:pPr marL="1714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+mn-cs"/>
              </a:rPr>
              <a:t>All patients should receive calcium 1000 mg daily and at least 400 IU vitamin D daily</a:t>
            </a:r>
            <a:endParaRPr kumimoji="0" lang="en-US" sz="1400" b="1" i="1" u="sng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Choose an injection site.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The recommended injection sites for Denosumab include the upper arm OR the upper thigh OR the abdomen.</a:t>
            </a: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sng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sng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sng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sng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Contraindications:</a:t>
            </a:r>
          </a:p>
          <a:p>
            <a:pPr marL="234950" marR="70485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Hypocalcemia</a:t>
            </a:r>
            <a:r>
              <a:rPr kumimoji="0" lang="en-US" sz="14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92B6B45E-EC60-436C-8D90-5FA56D9A5E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4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81BD09-A107-46FB-B15C-BB722E8CD257}"/>
              </a:ext>
            </a:extLst>
          </p:cNvPr>
          <p:cNvGrpSpPr/>
          <p:nvPr/>
        </p:nvGrpSpPr>
        <p:grpSpPr>
          <a:xfrm>
            <a:off x="6442666" y="4740999"/>
            <a:ext cx="5271587" cy="1304895"/>
            <a:chOff x="6150962" y="1918653"/>
            <a:chExt cx="5271587" cy="13048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609C4B-F5DB-4CE6-9A08-AFE3B45CD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920"/>
            <a:stretch/>
          </p:blipFill>
          <p:spPr>
            <a:xfrm>
              <a:off x="10115978" y="1918653"/>
              <a:ext cx="1306571" cy="12872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605E57-9761-4D4E-A102-5DB25520C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0962" y="1918654"/>
              <a:ext cx="1609725" cy="1304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26BE50-5C29-41BB-A5D9-2787BB37F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671"/>
            <a:stretch/>
          </p:blipFill>
          <p:spPr>
            <a:xfrm>
              <a:off x="8027009" y="1918653"/>
              <a:ext cx="1609725" cy="1304895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530F2A4-C9BF-48D8-9A6D-652E50557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630" y="217500"/>
            <a:ext cx="1818557" cy="66590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943A521-40DB-D9A9-2472-3D165091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66" y="1457964"/>
            <a:ext cx="4311682" cy="6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47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263BB0-023B-4C16-B78A-EBF60A7E335E}"/>
              </a:ext>
            </a:extLst>
          </p:cNvPr>
          <p:cNvSpPr txBox="1"/>
          <p:nvPr/>
        </p:nvSpPr>
        <p:spPr>
          <a:xfrm>
            <a:off x="893855" y="130626"/>
            <a:ext cx="9155776" cy="76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Calibri" panose="020F0502020204030204" pitchFamily="34" charset="0"/>
                <a:cs typeface="Times New Roman" panose="02020603050405020304" pitchFamily="18" charset="0"/>
              </a:rPr>
              <a:t>Denosumab dose and Administration 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1F9B7-D7D4-40DD-9CFB-0F4FB95E214D}"/>
              </a:ext>
            </a:extLst>
          </p:cNvPr>
          <p:cNvSpPr txBox="1"/>
          <p:nvPr/>
        </p:nvSpPr>
        <p:spPr>
          <a:xfrm>
            <a:off x="893854" y="737979"/>
            <a:ext cx="9592686" cy="42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75" normalizeH="0" baseline="0" noProof="0" dirty="0">
                <a:ln>
                  <a:noFill/>
                </a:ln>
                <a:solidFill>
                  <a:srgbClr val="1F3763"/>
                </a:solidFill>
                <a:effectLst/>
                <a:uLnTx/>
                <a:uFillTx/>
                <a:latin typeface="Garamond" panose="02020404030301010803"/>
                <a:ea typeface="Times New Roman" panose="02020603050405020304" pitchFamily="18" charset="0"/>
                <a:cs typeface="Times New Roman" panose="02020603050405020304" pitchFamily="18" charset="0"/>
              </a:rPr>
              <a:t>Treatment of patients with osteoporosis at high risk for fracture</a:t>
            </a:r>
            <a:endParaRPr kumimoji="0" lang="en-IN" sz="1100" b="1" i="0" u="none" strike="noStrike" kern="1200" cap="all" spc="75" normalizeH="0" baseline="0" noProof="0" dirty="0">
              <a:ln>
                <a:noFill/>
              </a:ln>
              <a:solidFill>
                <a:srgbClr val="1F3763"/>
              </a:solidFill>
              <a:effectLst/>
              <a:uLnTx/>
              <a:uFillTx/>
              <a:latin typeface="Garamond" panose="02020404030301010803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B7683-EB46-4828-BD34-923E2170ED88}"/>
              </a:ext>
            </a:extLst>
          </p:cNvPr>
          <p:cNvSpPr txBox="1"/>
          <p:nvPr/>
        </p:nvSpPr>
        <p:spPr>
          <a:xfrm>
            <a:off x="6120658" y="1450257"/>
            <a:ext cx="5838867" cy="503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Adverse reactions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The Most common adverse reactions (&gt; 5% and more common): back pain, pain in extremity, hypercholesterolemia, musculoskeletal pain, and cystitis. Pancreatitis may occur</a:t>
            </a:r>
          </a:p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Use in specific populations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Pregnancy: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Based on animal data, may cause fetal harm.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Nursing mothers: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May impair mammary gland development and lactation. Discontinue drug or nursing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Pediatric patients: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Safety and efficacy not established 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Renal impairment: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No dose adjustment is necessary in patients with renal impairment. Patients with creatinine clearance &lt; 30 mL/min or receiving dialysis are at risk for hypocalcemia. Supplement with calcium and vitamin D and consider monitoring serum calcium</a:t>
            </a:r>
          </a:p>
          <a:p>
            <a:pPr marL="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Overdosage</a:t>
            </a: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.</a:t>
            </a:r>
            <a:r>
              <a:rPr kumimoji="0" lang="en-IN" sz="1400" b="0" i="1" u="none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	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There is no experience with overdosage with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Denosumab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1400" b="1" i="1" u="none" strike="noStrike" kern="1200" cap="small" spc="25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92B6B45E-EC60-436C-8D90-5FA56D9A5E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4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51203-61C9-4483-BDB8-D80270AE43DF}"/>
              </a:ext>
            </a:extLst>
          </p:cNvPr>
          <p:cNvSpPr txBox="1"/>
          <p:nvPr/>
        </p:nvSpPr>
        <p:spPr>
          <a:xfrm>
            <a:off x="208642" y="1489823"/>
            <a:ext cx="5703374" cy="462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sng" strike="noStrike" kern="1200" cap="small" spc="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Warnings and precaution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Hypocalcemia: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Must be corrected before initiating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Denosumab It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May worsen especially in patients with renal impairment. Adequately supplement patients with calcium and vitamin D 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Serious infections including skin infections: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Advise patients to seek prompt medical attention if they develop signs or symptoms of infection, including cellulitis 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Dermatologic reactions: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Dermatitis, rashes, and eczema have been reported. Consider discontinuing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Denosumab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 if severe symptoms develop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Osteonecrosis of the jaw: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Has been reported with Denosumab Monitor for symptoms </a:t>
            </a:r>
          </a:p>
          <a:p>
            <a:pPr marL="342900" marR="70485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Suppression of bone turnover: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Significant suppression has been demonstrated. Monitor for consequences of bone over suppression</a:t>
            </a:r>
          </a:p>
          <a:p>
            <a:pPr marL="0" marR="70485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9446697-026F-4221-B616-A3B42409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630" y="217500"/>
            <a:ext cx="1818557" cy="6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5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AD50B9-820B-E547-DCED-709203D13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Clinical Overview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0CFE63-6E39-B860-E666-78CA610F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Osteoporosis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97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F1981-713C-D817-2DC6-2E3FDAF1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5" t="42256" r="9746" b="38406"/>
          <a:stretch/>
        </p:blipFill>
        <p:spPr>
          <a:xfrm>
            <a:off x="406192" y="774915"/>
            <a:ext cx="11379616" cy="2386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FB78A-3848-4B10-FA53-A28B62564403}"/>
              </a:ext>
            </a:extLst>
          </p:cNvPr>
          <p:cNvSpPr txBox="1"/>
          <p:nvPr/>
        </p:nvSpPr>
        <p:spPr>
          <a:xfrm>
            <a:off x="7553053" y="2733104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B2B2B"/>
                </a:solidFill>
                <a:effectLst/>
                <a:latin typeface="DIN W03 Regular"/>
              </a:rPr>
              <a:t>Curr Rheumatol Rep</a:t>
            </a:r>
            <a:r>
              <a:rPr lang="en-US" b="0" i="0" dirty="0">
                <a:solidFill>
                  <a:srgbClr val="2B2B2B"/>
                </a:solidFill>
                <a:effectLst/>
                <a:latin typeface="DIN W03 Regular"/>
              </a:rPr>
              <a:t>. 2008;10:118-122. </a:t>
            </a:r>
            <a:r>
              <a:rPr lang="en-US" b="1" i="0" dirty="0">
                <a:solidFill>
                  <a:srgbClr val="2B2B2B"/>
                </a:solidFill>
                <a:effectLst/>
                <a:latin typeface="DIN W03 Regular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9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0D14D1-433C-E9E1-9409-48C25C69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Vitamin D3 </a:t>
            </a:r>
          </a:p>
        </p:txBody>
      </p:sp>
      <p:sp>
        <p:nvSpPr>
          <p:cNvPr id="2054" name="Rectangle 136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836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usculoskeletal System | Basicmedical Key">
            <a:extLst>
              <a:ext uri="{FF2B5EF4-FFF2-40B4-BE49-F238E27FC236}">
                <a16:creationId xmlns:a16="http://schemas.microsoft.com/office/drawing/2014/main" id="{6822BFCF-7A90-3713-544E-1F36B098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1377" y="2742397"/>
            <a:ext cx="3309877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Vitamin D - Foods, Supplements, Deficiency, Benefits, Side Effects">
            <a:extLst>
              <a:ext uri="{FF2B5EF4-FFF2-40B4-BE49-F238E27FC236}">
                <a16:creationId xmlns:a16="http://schemas.microsoft.com/office/drawing/2014/main" id="{57D70199-04D8-D965-EE83-7F96DA0E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7392" y="2744731"/>
            <a:ext cx="4076583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72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0073-A3EF-F3C9-E034-FF60E41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A329-0487-536A-1638-C4C6A0CF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Denosumab vs Bisphosphonate </a:t>
            </a:r>
          </a:p>
          <a:p>
            <a:pPr lvl="1"/>
            <a:r>
              <a:rPr lang="en-US" dirty="0"/>
              <a:t>Meta-analysis (</a:t>
            </a:r>
            <a:r>
              <a:rPr lang="en-US" sz="2400" b="0" u="none" strike="noStrike" kern="1200" cap="none" spc="0" baseline="0" dirty="0">
                <a:solidFill>
                  <a:schemeClr val="tx1"/>
                </a:solidFill>
              </a:rPr>
              <a:t>J Clin Endocrinol Metab, May 2019</a:t>
            </a:r>
            <a:r>
              <a:rPr lang="en-US" dirty="0"/>
              <a:t>)</a:t>
            </a:r>
          </a:p>
          <a:p>
            <a:pPr lvl="1"/>
            <a:r>
              <a:rPr lang="en-US" sz="2400" b="0" u="none" strike="noStrike" kern="1200" cap="none" spc="0" baseline="0" dirty="0">
                <a:solidFill>
                  <a:schemeClr val="tx1"/>
                </a:solidFill>
                <a:highlight>
                  <a:srgbClr val="FFFF00"/>
                </a:highlight>
              </a:rPr>
              <a:t>10 eligible trials including 5361 participants</a:t>
            </a:r>
            <a:endParaRPr lang="en-US" dirty="0"/>
          </a:p>
          <a:p>
            <a:pPr lvl="1"/>
            <a:r>
              <a:rPr lang="en-US" sz="2400" b="0" u="none" strike="noStrike" kern="1200" cap="none" spc="0" baseline="0" dirty="0">
                <a:solidFill>
                  <a:schemeClr val="tx1"/>
                </a:solidFill>
                <a:highlight>
                  <a:srgbClr val="FFFF00"/>
                </a:highlight>
              </a:rPr>
              <a:t>24 months </a:t>
            </a:r>
            <a:endParaRPr lang="en-US" sz="2400" i="0" cap="none" spc="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/>
            <a:r>
              <a:rPr lang="en-US" dirty="0"/>
              <a:t>Vs Bisph , 49% less risk of fracture </a:t>
            </a:r>
          </a:p>
          <a:p>
            <a:r>
              <a:rPr lang="en-US" dirty="0"/>
              <a:t>Teriparatide + Denosumab </a:t>
            </a:r>
          </a:p>
          <a:p>
            <a:pPr lvl="1"/>
            <a:r>
              <a:rPr lang="en-US" sz="2400" cap="none" spc="0" dirty="0">
                <a:solidFill>
                  <a:schemeClr val="tx1"/>
                </a:solidFill>
              </a:rPr>
              <a:t>DATA study (</a:t>
            </a:r>
            <a:r>
              <a:rPr lang="en-IN" sz="2400" b="0" i="1" u="none" strike="noStrike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Lancet. 2013 </a:t>
            </a:r>
            <a:r>
              <a:rPr lang="en-US" sz="2400" cap="none" spc="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400" cap="none" spc="0" dirty="0">
                <a:solidFill>
                  <a:schemeClr val="tx1"/>
                </a:solidFill>
                <a:highlight>
                  <a:srgbClr val="FFFF00"/>
                </a:highlight>
              </a:rPr>
              <a:t>Combined teriparatide and denosumab increased BMD more than either agent alone</a:t>
            </a:r>
          </a:p>
          <a:p>
            <a:r>
              <a:rPr lang="en-US" dirty="0">
                <a:highlight>
                  <a:srgbClr val="FFFF00"/>
                </a:highlight>
              </a:rPr>
              <a:t>Teriparatide to Denosumab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DATA switch study (Lancet 2015)</a:t>
            </a:r>
          </a:p>
          <a:p>
            <a:pPr lvl="1"/>
            <a:r>
              <a:rPr lang="en-US" dirty="0">
                <a:solidFill>
                  <a:srgbClr val="2E2E2E"/>
                </a:solidFill>
                <a:latin typeface="NexusSerif"/>
              </a:rPr>
              <a:t>P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ostmenopausal osteoporotic women switching from teriparatide to denosumab, bone mineral density continued to increase, whereas switching from denosumab to teriparatide results in progressive or transient bone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62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DDB3-2D15-921D-FE7A-2FD2D20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CD44-08A9-BF44-DD8B-C053C16F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Denosumab vs Other therapies in Post menopause (J Clin Endocrinol Metab, May 2019, 104(5):1623–1630)</a:t>
            </a:r>
          </a:p>
          <a:p>
            <a:pPr lvl="1"/>
            <a:r>
              <a:rPr lang="en-US" dirty="0"/>
              <a:t>107 trials (193,987 postmenopausal women; mean age, 66 years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72F222-3D2E-8A0E-60F9-69A9C0CC681C}"/>
              </a:ext>
            </a:extLst>
          </p:cNvPr>
          <p:cNvGraphicFramePr>
            <a:graphicFrameLocks noGrp="1"/>
          </p:cNvGraphicFramePr>
          <p:nvPr/>
        </p:nvGraphicFramePr>
        <p:xfrm>
          <a:off x="2137611" y="3429000"/>
          <a:ext cx="5257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3324178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2245508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884786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66546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Hip fracture risk reduction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vertebral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Vertebral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Denosumab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Zoledronic acid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73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Romosozumab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9319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07F0F8-81AA-326A-6396-26BFA5CFA240}"/>
              </a:ext>
            </a:extLst>
          </p:cNvPr>
          <p:cNvSpPr txBox="1"/>
          <p:nvPr/>
        </p:nvSpPr>
        <p:spPr>
          <a:xfrm>
            <a:off x="7702216" y="3788370"/>
            <a:ext cx="4265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Teriparatide,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abaloparatide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denosumab,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romosozumab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most bisphosphonates appear to have the highest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13C82-35E9-FE8D-998C-7A86841A3A87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 Clin Endocrinol Metab, May 2019, 104(5):1623–1630</a:t>
            </a:r>
          </a:p>
        </p:txBody>
      </p:sp>
    </p:spTree>
    <p:extLst>
      <p:ext uri="{BB962C8B-B14F-4D97-AF65-F5344CB8AC3E}">
        <p14:creationId xmlns:p14="http://schemas.microsoft.com/office/powerpoint/2010/main" val="330939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9CBD-E96E-BEE8-CE9C-E8C33421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C85D2-B818-F857-EF6B-5392BAF6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FREEDOM Study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81C91-4F32-9F3A-6BCC-D2C296C61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2"/>
          <a:stretch/>
        </p:blipFill>
        <p:spPr>
          <a:xfrm>
            <a:off x="389021" y="2506661"/>
            <a:ext cx="5001126" cy="406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8DC96-99B6-BFF4-84E1-3FE5F6D0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 b="7046"/>
          <a:stretch/>
        </p:blipFill>
        <p:spPr>
          <a:xfrm>
            <a:off x="5832409" y="2116592"/>
            <a:ext cx="5079128" cy="48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6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11B8-BD90-698D-939C-7E8A0EDF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43CD-502B-BA85-2EE9-44F93B60C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 induced (</a:t>
            </a:r>
            <a:r>
              <a:rPr lang="nl-NL" dirty="0"/>
              <a:t>J Clin Endocrinol Metab. 2020 Jan 1;105(1):dgz023</a:t>
            </a:r>
            <a:r>
              <a:rPr lang="en-US" dirty="0"/>
              <a:t>)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19 unique trials involving 4328 patients receiving GCs</a:t>
            </a:r>
            <a:endParaRPr lang="en-US" dirty="0"/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Teriparatide (risk ratio [RR] 0.11, 95% confidence interval [CI] 0.03-0.47), denosumab (RR 0.21, 95% CI 0.09-0.49), and risedronate (RR 0.33, 95% CI 0.19-0.58) reduced the risk of GI vertebral fractures</a:t>
            </a:r>
          </a:p>
          <a:p>
            <a:pPr lvl="1"/>
            <a:r>
              <a:rPr lang="en-US" b="1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In terms of clinical efficacy and safety, second-line teriparatide and denosumab pose a challenge to first-line oral bisphosphonates for prevention of GI fractures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65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F431-C34A-AC97-6DB0-0B7BFC439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8" t="9471" r="36949" b="13655"/>
          <a:stretch/>
        </p:blipFill>
        <p:spPr>
          <a:xfrm>
            <a:off x="237640" y="422329"/>
            <a:ext cx="5858360" cy="6323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907548-A3E8-CCA3-6417-444F5B605017}"/>
              </a:ext>
            </a:extLst>
          </p:cNvPr>
          <p:cNvSpPr/>
          <p:nvPr/>
        </p:nvSpPr>
        <p:spPr>
          <a:xfrm>
            <a:off x="237640" y="6183824"/>
            <a:ext cx="5858360" cy="561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3AB33-6E57-C605-E895-F10F6E72E9FC}"/>
              </a:ext>
            </a:extLst>
          </p:cNvPr>
          <p:cNvSpPr txBox="1"/>
          <p:nvPr/>
        </p:nvSpPr>
        <p:spPr>
          <a:xfrm>
            <a:off x="5708176" y="2102747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10 studies with a total of 1758 patients 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Denosumab treatment was associated with increased BMD and alleviated progression of joint destruction in RA patients, even when compared with bisphosphonates.</a:t>
            </a:r>
            <a:endParaRPr lang="en-US" dirty="0">
              <a:solidFill>
                <a:srgbClr val="212121"/>
              </a:solidFill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628777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B104A-64C5-8BDC-7CC9-DE2358538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3" t="11055" r="38347" b="5515"/>
          <a:stretch/>
        </p:blipFill>
        <p:spPr>
          <a:xfrm>
            <a:off x="2944678" y="759417"/>
            <a:ext cx="4572000" cy="5718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BB41DD-A513-37CB-B81F-B07F3B162B87}"/>
              </a:ext>
            </a:extLst>
          </p:cNvPr>
          <p:cNvSpPr/>
          <p:nvPr/>
        </p:nvSpPr>
        <p:spPr>
          <a:xfrm>
            <a:off x="2859437" y="4680489"/>
            <a:ext cx="4742481" cy="17978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ED1171-F807-DD18-C0D4-163E4AC4AB46}"/>
              </a:ext>
            </a:extLst>
          </p:cNvPr>
          <p:cNvSpPr/>
          <p:nvPr/>
        </p:nvSpPr>
        <p:spPr>
          <a:xfrm>
            <a:off x="7601918" y="2247400"/>
            <a:ext cx="1023582" cy="94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 - 81%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02C7C3-54B5-0158-31A3-682F02DFAE8F}"/>
              </a:ext>
            </a:extLst>
          </p:cNvPr>
          <p:cNvSpPr/>
          <p:nvPr/>
        </p:nvSpPr>
        <p:spPr>
          <a:xfrm>
            <a:off x="8625500" y="3192940"/>
            <a:ext cx="1023582" cy="94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Deno</a:t>
            </a:r>
            <a:r>
              <a:rPr lang="en-US" dirty="0"/>
              <a:t> -60%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975EF3-9274-2A59-0902-316911E761E1}"/>
              </a:ext>
            </a:extLst>
          </p:cNvPr>
          <p:cNvSpPr/>
          <p:nvPr/>
        </p:nvSpPr>
        <p:spPr>
          <a:xfrm>
            <a:off x="9649082" y="4115301"/>
            <a:ext cx="1023582" cy="94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Alendo</a:t>
            </a:r>
            <a:r>
              <a:rPr lang="en-US" dirty="0"/>
              <a:t> -39%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5F85A5-978A-07CD-E38B-FCDA3D2F844A}"/>
              </a:ext>
            </a:extLst>
          </p:cNvPr>
          <p:cNvSpPr/>
          <p:nvPr/>
        </p:nvSpPr>
        <p:spPr>
          <a:xfrm>
            <a:off x="10511165" y="5209397"/>
            <a:ext cx="1023582" cy="94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Raloxi</a:t>
            </a:r>
            <a:r>
              <a:rPr lang="en-US" dirty="0"/>
              <a:t> -33%</a:t>
            </a:r>
          </a:p>
        </p:txBody>
      </p:sp>
    </p:spTree>
    <p:extLst>
      <p:ext uri="{BB962C8B-B14F-4D97-AF65-F5344CB8AC3E}">
        <p14:creationId xmlns:p14="http://schemas.microsoft.com/office/powerpoint/2010/main" val="7777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CD9-DF44-2CB2-43C6-E6EB866FC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the NCCN Clinical Practice Guidelines in Oncology (NCCN Guidelines®), denosumab is included as a treatment option to increase bone density in certain men with nonmetastatic prostate cancer.2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C317-9E67-F29C-8AAB-70FA00B0F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31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193A-A0F7-BDDA-01C1-9F933870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Bone Health and Bone-Targeted Therapies for Nonmetastatic Prostate Cancer: A Systematic Review and Meta-analysis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6997-1849-6BEE-8AA5-115382122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27 trials </a:t>
            </a:r>
          </a:p>
          <a:p>
            <a:r>
              <a:rPr lang="en-US" dirty="0"/>
              <a:t>men with nonmetastatic prostate cancer who were initiating or continuing androgen deprivation therapy (ADT). </a:t>
            </a:r>
          </a:p>
          <a:p>
            <a:r>
              <a:rPr lang="en-US" dirty="0"/>
              <a:t>Bisphosphonates were effective in increasing BMD, but no trial was sufficiently powered to detect reduction in fractures. </a:t>
            </a:r>
          </a:p>
          <a:p>
            <a:r>
              <a:rPr lang="en-US" dirty="0"/>
              <a:t>Denosumab improved BMD and reduced the incidence of new radiographic vertebral fractures in 1 high-quality trial. </a:t>
            </a:r>
          </a:p>
          <a:p>
            <a:r>
              <a:rPr lang="en-US" dirty="0"/>
              <a:t>Conclusion: Both bisphosphonates and denosumab improve BMD in men with nonmetastatic prostate cancer who are receiving ADT. </a:t>
            </a:r>
            <a:r>
              <a:rPr lang="en-US" dirty="0">
                <a:highlight>
                  <a:srgbClr val="FFFF00"/>
                </a:highlight>
              </a:rPr>
              <a:t>Denosumab also reduces risk for radiographic vertebral fractures</a:t>
            </a:r>
            <a:r>
              <a:rPr lang="en-US" dirty="0"/>
              <a:t>, based on 1 trial. More trials studying fracture outcomes are needed in this population.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983A5-0564-91BD-36B1-821D214DB1E9}"/>
              </a:ext>
            </a:extLst>
          </p:cNvPr>
          <p:cNvSpPr txBox="1"/>
          <p:nvPr/>
        </p:nvSpPr>
        <p:spPr>
          <a:xfrm>
            <a:off x="387824" y="6488668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Review Ann Intern Med. 2017 Sep 5;167(5):341-350. </a:t>
            </a:r>
          </a:p>
        </p:txBody>
      </p:sp>
    </p:spTree>
    <p:extLst>
      <p:ext uri="{BB962C8B-B14F-4D97-AF65-F5344CB8AC3E}">
        <p14:creationId xmlns:p14="http://schemas.microsoft.com/office/powerpoint/2010/main" val="2787163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474DD-1197-AF5D-DBEC-88C6F61A5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the NCCN Clinical Practice Guidelines in Oncology (NCCN Guidelines®), denosumab is included as a treatment option to increase bone density and reduce risk of fractures in postmenopausal women on aromatase inhibitor therapy.</a:t>
            </a:r>
          </a:p>
        </p:txBody>
      </p:sp>
    </p:spTree>
    <p:extLst>
      <p:ext uri="{BB962C8B-B14F-4D97-AF65-F5344CB8AC3E}">
        <p14:creationId xmlns:p14="http://schemas.microsoft.com/office/powerpoint/2010/main" val="3162945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FFD771-9202-D237-A5AE-9F813F771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9" t="8567" r="37330" b="5741"/>
          <a:stretch/>
        </p:blipFill>
        <p:spPr>
          <a:xfrm>
            <a:off x="1937287" y="247973"/>
            <a:ext cx="5222929" cy="649012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B27BD3-0451-BDCF-5A66-7E4399DD4CF9}"/>
              </a:ext>
            </a:extLst>
          </p:cNvPr>
          <p:cNvSpPr/>
          <p:nvPr/>
        </p:nvSpPr>
        <p:spPr>
          <a:xfrm>
            <a:off x="7614157" y="3109983"/>
            <a:ext cx="2310040" cy="1311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Bisphosphonate_ fracture risk : - 35-41%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10F44E-CDA1-C685-C939-E89E60705AFA}"/>
              </a:ext>
            </a:extLst>
          </p:cNvPr>
          <p:cNvSpPr/>
          <p:nvPr/>
        </p:nvSpPr>
        <p:spPr>
          <a:xfrm>
            <a:off x="7614157" y="4700517"/>
            <a:ext cx="2498834" cy="114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Denosumab :- 50%</a:t>
            </a:r>
          </a:p>
        </p:txBody>
      </p:sp>
    </p:spTree>
    <p:extLst>
      <p:ext uri="{BB962C8B-B14F-4D97-AF65-F5344CB8AC3E}">
        <p14:creationId xmlns:p14="http://schemas.microsoft.com/office/powerpoint/2010/main" val="24335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18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BD392-53D4-551B-B1DE-3E655526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Parathyroid hormone PTH </a:t>
            </a:r>
          </a:p>
        </p:txBody>
      </p:sp>
      <p:pic>
        <p:nvPicPr>
          <p:cNvPr id="3074" name="Picture 2" descr="Parathyroid hormone and Calcium metabolism. - Stock Illustration [71047268]  - PIXTA">
            <a:extLst>
              <a:ext uri="{FF2B5EF4-FFF2-40B4-BE49-F238E27FC236}">
                <a16:creationId xmlns:a16="http://schemas.microsoft.com/office/drawing/2014/main" id="{A53235F5-3F0A-2656-B84D-F732546A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4375" y="370047"/>
            <a:ext cx="7119425" cy="60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30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F4785-DF19-547F-23C1-C276A2F78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Guidelines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42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A9A714-F1A8-21A4-CFF3-14CF026D0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4641" r="34916" b="47569"/>
          <a:stretch/>
        </p:blipFill>
        <p:spPr>
          <a:xfrm>
            <a:off x="791705" y="450823"/>
            <a:ext cx="7096932" cy="190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CF19A-0D03-DDA8-D463-50E06C197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9" t="28917" r="38221" b="18629"/>
          <a:stretch/>
        </p:blipFill>
        <p:spPr>
          <a:xfrm>
            <a:off x="1952786" y="2811570"/>
            <a:ext cx="6509288" cy="35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3F351-38C4-3524-B8C7-CA48BEF7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1" t="16933" r="13305" b="10037"/>
          <a:stretch/>
        </p:blipFill>
        <p:spPr>
          <a:xfrm>
            <a:off x="1069383" y="120112"/>
            <a:ext cx="8502718" cy="66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0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830B-EB1A-7161-F52C-13AFF440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3BED-575F-2808-D517-CA3CCDC2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STIXGeneral-Regular"/>
              </a:rPr>
              <a:t>Denosumab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binds to RANKL and inhibits it, inhibiting the formation of osteoclasts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this reaction protects the bone from resorption by mimicking the natural activity of OPG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SC every 6 month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Indication : Osteoporosis secondary to post menopause , ADT in prostate cancer , Aromatase inhibitor in BC. Men osteoporosis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Warning : Hypocalcemia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STIXGeneral-Regular"/>
              </a:rPr>
              <a:t>Renal impairment : No dose adjustment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TIXGeneral-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17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0073-A3EF-F3C9-E034-FF60E41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A329-0487-536A-1638-C4C6A0CF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Denosumab vs Bisphosphonate </a:t>
            </a:r>
          </a:p>
          <a:p>
            <a:pPr lvl="1"/>
            <a:r>
              <a:rPr lang="en-US" dirty="0"/>
              <a:t>Meta-analysis (</a:t>
            </a:r>
            <a:r>
              <a:rPr lang="en-US" sz="2400" b="0" u="none" strike="noStrike" kern="1200" cap="none" spc="0" baseline="0" dirty="0">
                <a:solidFill>
                  <a:schemeClr val="tx1"/>
                </a:solidFill>
              </a:rPr>
              <a:t>J Clin Endocrinol Metab, May 2019</a:t>
            </a:r>
            <a:r>
              <a:rPr lang="en-US" dirty="0"/>
              <a:t>)</a:t>
            </a:r>
          </a:p>
          <a:p>
            <a:pPr lvl="1"/>
            <a:r>
              <a:rPr lang="en-US" sz="2400" b="0" u="none" strike="noStrike" kern="1200" cap="none" spc="0" baseline="0" dirty="0">
                <a:solidFill>
                  <a:schemeClr val="tx1"/>
                </a:solidFill>
                <a:highlight>
                  <a:srgbClr val="FFFF00"/>
                </a:highlight>
              </a:rPr>
              <a:t>10 eligible trials including 5361 participants</a:t>
            </a:r>
            <a:endParaRPr lang="en-US" dirty="0"/>
          </a:p>
          <a:p>
            <a:pPr lvl="1"/>
            <a:r>
              <a:rPr lang="en-US" sz="2400" b="0" u="none" strike="noStrike" kern="1200" cap="none" spc="0" baseline="0" dirty="0">
                <a:solidFill>
                  <a:schemeClr val="tx1"/>
                </a:solidFill>
                <a:highlight>
                  <a:srgbClr val="FFFF00"/>
                </a:highlight>
              </a:rPr>
              <a:t>24 months </a:t>
            </a:r>
            <a:endParaRPr lang="en-US" sz="2400" i="0" cap="none" spc="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/>
            <a:r>
              <a:rPr lang="en-US" dirty="0"/>
              <a:t>Vs Bisph , 49% less risk of fracture </a:t>
            </a:r>
          </a:p>
          <a:p>
            <a:r>
              <a:rPr lang="en-US" dirty="0"/>
              <a:t>Teriparatide + Denosumab </a:t>
            </a:r>
          </a:p>
          <a:p>
            <a:pPr lvl="1"/>
            <a:r>
              <a:rPr lang="en-US" sz="2400" cap="none" spc="0" dirty="0">
                <a:solidFill>
                  <a:schemeClr val="tx1"/>
                </a:solidFill>
              </a:rPr>
              <a:t>DATA study (</a:t>
            </a:r>
            <a:r>
              <a:rPr lang="en-IN" sz="2400" b="0" i="1" u="none" strike="noStrike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Lancet. 2013 </a:t>
            </a:r>
            <a:r>
              <a:rPr lang="en-US" sz="2400" cap="none" spc="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400" cap="none" spc="0" dirty="0">
                <a:solidFill>
                  <a:schemeClr val="tx1"/>
                </a:solidFill>
                <a:highlight>
                  <a:srgbClr val="FFFF00"/>
                </a:highlight>
              </a:rPr>
              <a:t>Combined teriparatide and denosumab increased BMD more than either agent alone</a:t>
            </a:r>
          </a:p>
          <a:p>
            <a:r>
              <a:rPr lang="en-US" dirty="0">
                <a:highlight>
                  <a:srgbClr val="FFFF00"/>
                </a:highlight>
              </a:rPr>
              <a:t>Teriparatide to Denosumab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DATA switch study (Lancet 2015)</a:t>
            </a:r>
          </a:p>
          <a:p>
            <a:pPr lvl="1"/>
            <a:r>
              <a:rPr lang="en-US" dirty="0">
                <a:solidFill>
                  <a:srgbClr val="2E2E2E"/>
                </a:solidFill>
                <a:latin typeface="NexusSerif"/>
              </a:rPr>
              <a:t>P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ostmenopausal osteoporotic women switching from teriparatide to denosumab, bone mineral density continued to increase, whereas switching from denosumab to teriparatide results in progressive or transient bone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29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DDB3-2D15-921D-FE7A-2FD2D20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CD44-08A9-BF44-DD8B-C053C16F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Denosumab vs Other therapies in Post menopause (J Clin Endocrinol Metab, May 2019, 104(5):1623–1630)</a:t>
            </a:r>
          </a:p>
          <a:p>
            <a:pPr lvl="1"/>
            <a:r>
              <a:rPr lang="en-US" dirty="0"/>
              <a:t>107 trials (193,987 postmenopausal women; mean age, 66 years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72F222-3D2E-8A0E-60F9-69A9C0CC681C}"/>
              </a:ext>
            </a:extLst>
          </p:cNvPr>
          <p:cNvGraphicFramePr>
            <a:graphicFrameLocks noGrp="1"/>
          </p:cNvGraphicFramePr>
          <p:nvPr/>
        </p:nvGraphicFramePr>
        <p:xfrm>
          <a:off x="2137611" y="3429000"/>
          <a:ext cx="5257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3324178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2245508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884786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66546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Hip fracture risk reduction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vertebral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Vertebral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3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Denosumab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1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Zoledronic acid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73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Romosozumab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9319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07F0F8-81AA-326A-6396-26BFA5CFA240}"/>
              </a:ext>
            </a:extLst>
          </p:cNvPr>
          <p:cNvSpPr txBox="1"/>
          <p:nvPr/>
        </p:nvSpPr>
        <p:spPr>
          <a:xfrm>
            <a:off x="7702216" y="3788370"/>
            <a:ext cx="4265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Teriparatide,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abaloparatide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denosumab,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romosozumab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most bisphosphonates appear to have the highest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13C82-35E9-FE8D-998C-7A86841A3A87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 Clin Endocrinol Metab, May 2019, 104(5):1623–1630</a:t>
            </a:r>
          </a:p>
        </p:txBody>
      </p:sp>
    </p:spTree>
    <p:extLst>
      <p:ext uri="{BB962C8B-B14F-4D97-AF65-F5344CB8AC3E}">
        <p14:creationId xmlns:p14="http://schemas.microsoft.com/office/powerpoint/2010/main" val="368380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9CBD-E96E-BEE8-CE9C-E8C33421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C85D2-B818-F857-EF6B-5392BAF6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FREEDOM Study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81C91-4F32-9F3A-6BCC-D2C296C61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2"/>
          <a:stretch/>
        </p:blipFill>
        <p:spPr>
          <a:xfrm>
            <a:off x="389021" y="2506661"/>
            <a:ext cx="5001126" cy="406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8DC96-99B6-BFF4-84E1-3FE5F6D0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3" b="7046"/>
          <a:stretch/>
        </p:blipFill>
        <p:spPr>
          <a:xfrm>
            <a:off x="5832409" y="2116592"/>
            <a:ext cx="5079128" cy="48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11B8-BD90-698D-939C-7E8A0EDF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43CD-502B-BA85-2EE9-44F93B60C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 induced (</a:t>
            </a:r>
            <a:r>
              <a:rPr lang="nl-NL" dirty="0"/>
              <a:t>J Clin Endocrinol Metab. 2020 Jan 1;105(1):dgz023</a:t>
            </a:r>
            <a:r>
              <a:rPr lang="en-US" dirty="0"/>
              <a:t>)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19 unique trials involving 4328 patients receiving GCs</a:t>
            </a:r>
            <a:endParaRPr lang="en-US" dirty="0"/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Teriparatide (risk ratio [RR] 0.11, 95% confidence interval [CI] 0.03-0.47), denosumab (RR 0.21, 95% CI 0.09-0.49), and risedronate (RR 0.33, 95% CI 0.19-0.58) reduced the risk of GI vertebral fractures</a:t>
            </a:r>
          </a:p>
          <a:p>
            <a:pPr lvl="1"/>
            <a:r>
              <a:rPr lang="en-US" b="1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In terms of clinical efficacy and safety, second-line teriparatide and denosumab pose a challenge to first-line oral bisphosphonates for prevention of GI fractures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90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11B8-BD90-698D-939C-7E8A0EDF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43CD-502B-BA85-2EE9-44F93B60C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 (Front Immunol. 2022 Jan 5;12:799575)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10 studies with a total of 1758 patients 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Denosumab treatment was associated with increased BMD and alleviated progression of joint destruction in RA patients, even when compared with bisphosphonates.</a:t>
            </a:r>
            <a:endParaRPr lang="en-US" dirty="0">
              <a:solidFill>
                <a:srgbClr val="212121"/>
              </a:solidFill>
              <a:latin typeface="BlinkMacSystemFont"/>
            </a:endParaRPr>
          </a:p>
          <a:p>
            <a:r>
              <a:rPr lang="en-US" dirty="0">
                <a:solidFill>
                  <a:srgbClr val="212121"/>
                </a:solidFill>
                <a:latin typeface="BlinkMacSystemFont"/>
              </a:rPr>
              <a:t>In CKD (Front Pharmacol. 2022 Feb 11;13:822178.)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17 studies with data from 10,214 patients</a:t>
            </a:r>
            <a:endParaRPr lang="en-US" dirty="0"/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Significantly reduced risk of fractures compared to treatment with placebos [teriparatide: odds ratio (OR) = 0.19, 95% confidence interval (CI): 0.10-0.35; denosumab: OR = 0.40, 95% CI: 0.27-0.58; alendronate: OR = 0.61, 95% CI: 0.40-0.92; raloxifene: OR = 0.52, 95% CI: 0.41-0.67]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97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A69E-AB9A-2234-E39D-4FE2B04C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434C-B17B-E2CF-7960-309158B1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prostate cancer (Review Ann Intern Med. 2017 Sep 5;167(5):341-350)</a:t>
            </a:r>
          </a:p>
          <a:p>
            <a:pPr lvl="1"/>
            <a:r>
              <a:rPr lang="en-US" dirty="0"/>
              <a:t>27 trials </a:t>
            </a:r>
          </a:p>
          <a:p>
            <a:pPr lvl="1"/>
            <a:r>
              <a:rPr lang="en-US" dirty="0"/>
              <a:t>Nonmetastatic Prostate Cancer</a:t>
            </a:r>
          </a:p>
          <a:p>
            <a:pPr lvl="1"/>
            <a:r>
              <a:rPr lang="en-US" dirty="0"/>
              <a:t>Both bisphosphonates and denosumab improve BMD in men with nonmetastatic prostate cancer who are receiving ADT</a:t>
            </a:r>
          </a:p>
          <a:p>
            <a:pPr lvl="1"/>
            <a:r>
              <a:rPr lang="en-US" dirty="0"/>
              <a:t>Denosumab also reduces risk for radiographic vertebral fractures</a:t>
            </a:r>
          </a:p>
          <a:p>
            <a:r>
              <a:rPr lang="en-US" dirty="0"/>
              <a:t>In Breast cancer (Metabolism. 2022 Mar;128:154962)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14 RCTs</a:t>
            </a:r>
          </a:p>
          <a:p>
            <a:pPr lvl="1"/>
            <a:r>
              <a:rPr lang="en-US" dirty="0"/>
              <a:t>Bisphosphonate_ fracture risk : - 35-41% </a:t>
            </a:r>
          </a:p>
          <a:p>
            <a:pPr lvl="1"/>
            <a:r>
              <a:rPr lang="en-US" dirty="0"/>
              <a:t>Denosumab :- 50%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6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0E74E-62B4-F801-CF36-6EB2302DC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7" b="12821"/>
          <a:stretch/>
        </p:blipFill>
        <p:spPr>
          <a:xfrm>
            <a:off x="2129051" y="407964"/>
            <a:ext cx="7066617" cy="61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73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3097-B2C5-B86A-0242-C44F5234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2701F-F6E7-CC5F-FE77-CEDB66EB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NCCN recommendation in </a:t>
            </a:r>
          </a:p>
          <a:p>
            <a:pPr lvl="1"/>
            <a:r>
              <a:rPr lang="en-US" dirty="0"/>
              <a:t>nonmetastatic prostate cancer</a:t>
            </a:r>
          </a:p>
          <a:p>
            <a:pPr lvl="1"/>
            <a:r>
              <a:rPr lang="en-US" sz="2400" dirty="0"/>
              <a:t>postmenopausal women on aromatase inhibitor therapy</a:t>
            </a:r>
            <a:endParaRPr lang="en-US" dirty="0"/>
          </a:p>
          <a:p>
            <a:r>
              <a:rPr lang="en-US" dirty="0"/>
              <a:t>American college of clinical endocrinologist in post menopausal osteoarthritis </a:t>
            </a:r>
          </a:p>
          <a:p>
            <a:pPr lvl="1"/>
            <a:r>
              <a:rPr lang="en-US" dirty="0"/>
              <a:t>Alendronate , Zoledronate , Romosozumab and Denosumab is recommend in Hip , Vertebral and Nonvertebral fractures </a:t>
            </a:r>
          </a:p>
          <a:p>
            <a:pPr lvl="1"/>
            <a:r>
              <a:rPr lang="en-US" dirty="0"/>
              <a:t>Denosumab considered as first line in both high risk and very high risk patients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7060-E693-911C-5A30-CD9E3B8F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Osteoporosis </a:t>
            </a:r>
            <a:endParaRPr lang="en-US" dirty="0"/>
          </a:p>
        </p:txBody>
      </p:sp>
      <p:pic>
        <p:nvPicPr>
          <p:cNvPr id="4098" name="Picture 2" descr="Comparative view of normal bone, osteopenia, and osteoporosis [26]... |  Download Scientific Diagram">
            <a:extLst>
              <a:ext uri="{FF2B5EF4-FFF2-40B4-BE49-F238E27FC236}">
                <a16:creationId xmlns:a16="http://schemas.microsoft.com/office/drawing/2014/main" id="{BD6C61F7-9253-6E36-4C5F-93EBAEDF1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08" y="1690688"/>
            <a:ext cx="80962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58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318A5E-C6A5-E14E-1675-4AB48D11F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2" t="2413" r="1610" b="4513"/>
          <a:stretch/>
        </p:blipFill>
        <p:spPr>
          <a:xfrm>
            <a:off x="1157288" y="2271713"/>
            <a:ext cx="6332538" cy="3475038"/>
          </a:xfrm>
          <a:prstGeom prst="rect">
            <a:avLst/>
          </a:prstGeom>
        </p:spPr>
      </p:pic>
      <p:pic>
        <p:nvPicPr>
          <p:cNvPr id="5122" name="Picture 2" descr="Strategies for Strong Bones at Midlife, Menopause and Beyond">
            <a:extLst>
              <a:ext uri="{FF2B5EF4-FFF2-40B4-BE49-F238E27FC236}">
                <a16:creationId xmlns:a16="http://schemas.microsoft.com/office/drawing/2014/main" id="{BD605CF4-DAFD-5C07-F26F-3D0C70C2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088" y="2271713"/>
            <a:ext cx="3475038" cy="3475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14EB6-EF8B-51D0-9022-D52C04A5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Osteoporosis </a:t>
            </a:r>
          </a:p>
        </p:txBody>
      </p:sp>
    </p:spTree>
    <p:extLst>
      <p:ext uri="{BB962C8B-B14F-4D97-AF65-F5344CB8AC3E}">
        <p14:creationId xmlns:p14="http://schemas.microsoft.com/office/powerpoint/2010/main" val="405048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4A1FA-9245-5CC4-E4D6-B7AF6521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DEXA Scan</a:t>
            </a:r>
            <a:br>
              <a:rPr lang="en-US" sz="3600" dirty="0">
                <a:solidFill>
                  <a:srgbClr val="2C2C2C"/>
                </a:solidFill>
              </a:rPr>
            </a:br>
            <a:r>
              <a:rPr lang="en-US" dirty="0"/>
              <a:t>dual-energy X-ray absorptiometry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</a:p>
        </p:txBody>
      </p:sp>
      <p:sp>
        <p:nvSpPr>
          <p:cNvPr id="614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 Practical Approach to Interpretation of Dual-Energy X-ray Absorptiometry ( DXA) for Assessment of Bone Density | SpringerLink">
            <a:extLst>
              <a:ext uri="{FF2B5EF4-FFF2-40B4-BE49-F238E27FC236}">
                <a16:creationId xmlns:a16="http://schemas.microsoft.com/office/drawing/2014/main" id="{3B40BBCC-010C-8404-C4DD-D502A6C72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7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rigi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</TotalTime>
  <Words>2159</Words>
  <Application>Microsoft Office PowerPoint</Application>
  <PresentationFormat>Widescreen</PresentationFormat>
  <Paragraphs>311</Paragraphs>
  <Slides>60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Office Theme</vt:lpstr>
      <vt:lpstr>1_Office Theme</vt:lpstr>
      <vt:lpstr>2_Office Theme</vt:lpstr>
      <vt:lpstr>Origin</vt:lpstr>
      <vt:lpstr>PowerPoint Presentation</vt:lpstr>
      <vt:lpstr>Outline </vt:lpstr>
      <vt:lpstr>Bone composition </vt:lpstr>
      <vt:lpstr>Vitamin D3 </vt:lpstr>
      <vt:lpstr>Parathyroid hormone PTH </vt:lpstr>
      <vt:lpstr>PowerPoint Presentation</vt:lpstr>
      <vt:lpstr>Osteoporosis </vt:lpstr>
      <vt:lpstr>Osteoporosis </vt:lpstr>
      <vt:lpstr>DEXA Scan dual-energy X-ray absorptiometry </vt:lpstr>
      <vt:lpstr>PowerPoint Presentation</vt:lpstr>
      <vt:lpstr>Bone remodeling </vt:lpstr>
      <vt:lpstr>Bone remodelling </vt:lpstr>
      <vt:lpstr>Bone remodelling </vt:lpstr>
      <vt:lpstr>Pathophysiology </vt:lpstr>
      <vt:lpstr>Osteoporosis </vt:lpstr>
      <vt:lpstr>Postmenopausal osteoporosis </vt:lpstr>
      <vt:lpstr>GC induced osteoporosis </vt:lpstr>
      <vt:lpstr>Transplantation Osteoporosis</vt:lpstr>
      <vt:lpstr>Transplantation Osteoporosis</vt:lpstr>
      <vt:lpstr>Prostate cancer and osteoporosis </vt:lpstr>
      <vt:lpstr>Breast cancer and Aromatase inhibitors </vt:lpstr>
      <vt:lpstr>Treatment of osteoporosis </vt:lpstr>
      <vt:lpstr>PowerPoint Presentation</vt:lpstr>
      <vt:lpstr>PowerPoint Presentation</vt:lpstr>
      <vt:lpstr>Denosumab </vt:lpstr>
      <vt:lpstr>Antibodies formation in body </vt:lpstr>
      <vt:lpstr>Antibody types </vt:lpstr>
      <vt:lpstr>Antibody types </vt:lpstr>
      <vt:lpstr>Antibodies structure </vt:lpstr>
      <vt:lpstr>Monoclonal vs Polyclonal antibodies </vt:lpstr>
      <vt:lpstr>Antibodies types </vt:lpstr>
      <vt:lpstr>MOA of Mab </vt:lpstr>
      <vt:lpstr>PowerPoint Presentation</vt:lpstr>
      <vt:lpstr>MOA for denosumab and bisphosphonates</vt:lpstr>
      <vt:lpstr>PowerPoint Presentation</vt:lpstr>
      <vt:lpstr>PowerPoint Presentation</vt:lpstr>
      <vt:lpstr>PowerPoint Presentation</vt:lpstr>
      <vt:lpstr>Clinical Overview </vt:lpstr>
      <vt:lpstr>PowerPoint Presentation</vt:lpstr>
      <vt:lpstr>Clinical overview </vt:lpstr>
      <vt:lpstr>Clinical overview </vt:lpstr>
      <vt:lpstr>Clinical overview </vt:lpstr>
      <vt:lpstr>Clinical overview </vt:lpstr>
      <vt:lpstr>PowerPoint Presentation</vt:lpstr>
      <vt:lpstr>PowerPoint Presentation</vt:lpstr>
      <vt:lpstr>In the NCCN Clinical Practice Guidelines in Oncology (NCCN Guidelines®), denosumab is included as a treatment option to increase bone density in certain men with nonmetastatic prostate cancer.2</vt:lpstr>
      <vt:lpstr>Bone Health and Bone-Targeted Therapies for Nonmetastatic Prostate Cancer: A Systematic Review and Meta-analysis </vt:lpstr>
      <vt:lpstr>In the NCCN Clinical Practice Guidelines in Oncology (NCCN Guidelines®), denosumab is included as a treatment option to increase bone density and reduce risk of fractures in postmenopausal women on aromatase inhibitor therapy.</vt:lpstr>
      <vt:lpstr>PowerPoint Presentation</vt:lpstr>
      <vt:lpstr>Guidelines </vt:lpstr>
      <vt:lpstr>PowerPoint Presentation</vt:lpstr>
      <vt:lpstr>PowerPoint Presentation</vt:lpstr>
      <vt:lpstr>Key messages </vt:lpstr>
      <vt:lpstr>Clinical overview </vt:lpstr>
      <vt:lpstr>Clinical overview </vt:lpstr>
      <vt:lpstr>Clinical overview </vt:lpstr>
      <vt:lpstr>Clinical overview </vt:lpstr>
      <vt:lpstr>Clinical overview </vt:lpstr>
      <vt:lpstr>Clinical overview </vt:lpstr>
      <vt:lpstr>Guidelines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Mangesh Bhalerao</dc:creator>
  <cp:lastModifiedBy>Microsoft Office User</cp:lastModifiedBy>
  <cp:revision>43</cp:revision>
  <dcterms:created xsi:type="dcterms:W3CDTF">2022-05-21T04:43:10Z</dcterms:created>
  <dcterms:modified xsi:type="dcterms:W3CDTF">2023-08-23T04:42:58Z</dcterms:modified>
</cp:coreProperties>
</file>